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1"/>
  </p:sldMasterIdLst>
  <p:notesMasterIdLst>
    <p:notesMasterId r:id="rId36"/>
  </p:notesMasterIdLst>
  <p:handoutMasterIdLst>
    <p:handoutMasterId r:id="rId37"/>
  </p:handoutMasterIdLst>
  <p:sldIdLst>
    <p:sldId id="455" r:id="rId2"/>
    <p:sldId id="503" r:id="rId3"/>
    <p:sldId id="504" r:id="rId4"/>
    <p:sldId id="506" r:id="rId5"/>
    <p:sldId id="507" r:id="rId6"/>
    <p:sldId id="508" r:id="rId7"/>
    <p:sldId id="473" r:id="rId8"/>
    <p:sldId id="474" r:id="rId9"/>
    <p:sldId id="411" r:id="rId10"/>
    <p:sldId id="412" r:id="rId11"/>
    <p:sldId id="451" r:id="rId12"/>
    <p:sldId id="445" r:id="rId13"/>
    <p:sldId id="459" r:id="rId14"/>
    <p:sldId id="460" r:id="rId15"/>
    <p:sldId id="482" r:id="rId16"/>
    <p:sldId id="483" r:id="rId17"/>
    <p:sldId id="477" r:id="rId18"/>
    <p:sldId id="485" r:id="rId19"/>
    <p:sldId id="479" r:id="rId20"/>
    <p:sldId id="480" r:id="rId21"/>
    <p:sldId id="427" r:id="rId22"/>
    <p:sldId id="484" r:id="rId23"/>
    <p:sldId id="510" r:id="rId24"/>
    <p:sldId id="511" r:id="rId25"/>
    <p:sldId id="512" r:id="rId26"/>
    <p:sldId id="513" r:id="rId27"/>
    <p:sldId id="514" r:id="rId28"/>
    <p:sldId id="509" r:id="rId29"/>
    <p:sldId id="486" r:id="rId30"/>
    <p:sldId id="498" r:id="rId31"/>
    <p:sldId id="499" r:id="rId32"/>
    <p:sldId id="500" r:id="rId33"/>
    <p:sldId id="501" r:id="rId34"/>
    <p:sldId id="502" r:id="rId35"/>
  </p:sldIdLst>
  <p:sldSz cx="9144000" cy="5143500" type="screen16x9"/>
  <p:notesSz cx="6797675" cy="9926638"/>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08176" algn="l" rtl="0" fontAlgn="base">
      <a:spcBef>
        <a:spcPct val="0"/>
      </a:spcBef>
      <a:spcAft>
        <a:spcPct val="0"/>
      </a:spcAft>
      <a:defRPr kern="1200">
        <a:solidFill>
          <a:schemeClr val="tx1"/>
        </a:solidFill>
        <a:latin typeface="Arial" charset="0"/>
        <a:ea typeface="+mn-ea"/>
        <a:cs typeface="Arial" charset="0"/>
      </a:defRPr>
    </a:lvl2pPr>
    <a:lvl3pPr marL="816351" algn="l" rtl="0" fontAlgn="base">
      <a:spcBef>
        <a:spcPct val="0"/>
      </a:spcBef>
      <a:spcAft>
        <a:spcPct val="0"/>
      </a:spcAft>
      <a:defRPr kern="1200">
        <a:solidFill>
          <a:schemeClr val="tx1"/>
        </a:solidFill>
        <a:latin typeface="Arial" charset="0"/>
        <a:ea typeface="+mn-ea"/>
        <a:cs typeface="Arial" charset="0"/>
      </a:defRPr>
    </a:lvl3pPr>
    <a:lvl4pPr marL="1224527" algn="l" rtl="0" fontAlgn="base">
      <a:spcBef>
        <a:spcPct val="0"/>
      </a:spcBef>
      <a:spcAft>
        <a:spcPct val="0"/>
      </a:spcAft>
      <a:defRPr kern="1200">
        <a:solidFill>
          <a:schemeClr val="tx1"/>
        </a:solidFill>
        <a:latin typeface="Arial" charset="0"/>
        <a:ea typeface="+mn-ea"/>
        <a:cs typeface="Arial" charset="0"/>
      </a:defRPr>
    </a:lvl4pPr>
    <a:lvl5pPr marL="1632703" algn="l" rtl="0" fontAlgn="base">
      <a:spcBef>
        <a:spcPct val="0"/>
      </a:spcBef>
      <a:spcAft>
        <a:spcPct val="0"/>
      </a:spcAft>
      <a:defRPr kern="1200">
        <a:solidFill>
          <a:schemeClr val="tx1"/>
        </a:solidFill>
        <a:latin typeface="Arial" charset="0"/>
        <a:ea typeface="+mn-ea"/>
        <a:cs typeface="Arial" charset="0"/>
      </a:defRPr>
    </a:lvl5pPr>
    <a:lvl6pPr marL="2040878" algn="l" defTabSz="816351" rtl="0" eaLnBrk="1" latinLnBrk="0" hangingPunct="1">
      <a:defRPr kern="1200">
        <a:solidFill>
          <a:schemeClr val="tx1"/>
        </a:solidFill>
        <a:latin typeface="Arial" charset="0"/>
        <a:ea typeface="+mn-ea"/>
        <a:cs typeface="Arial" charset="0"/>
      </a:defRPr>
    </a:lvl6pPr>
    <a:lvl7pPr marL="2449054" algn="l" defTabSz="816351" rtl="0" eaLnBrk="1" latinLnBrk="0" hangingPunct="1">
      <a:defRPr kern="1200">
        <a:solidFill>
          <a:schemeClr val="tx1"/>
        </a:solidFill>
        <a:latin typeface="Arial" charset="0"/>
        <a:ea typeface="+mn-ea"/>
        <a:cs typeface="Arial" charset="0"/>
      </a:defRPr>
    </a:lvl7pPr>
    <a:lvl8pPr marL="2857229" algn="l" defTabSz="816351" rtl="0" eaLnBrk="1" latinLnBrk="0" hangingPunct="1">
      <a:defRPr kern="1200">
        <a:solidFill>
          <a:schemeClr val="tx1"/>
        </a:solidFill>
        <a:latin typeface="Arial" charset="0"/>
        <a:ea typeface="+mn-ea"/>
        <a:cs typeface="Arial" charset="0"/>
      </a:defRPr>
    </a:lvl8pPr>
    <a:lvl9pPr marL="3265405" algn="l" defTabSz="816351"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2" autoAdjust="0"/>
    <p:restoredTop sz="94660" autoAdjust="0"/>
  </p:normalViewPr>
  <p:slideViewPr>
    <p:cSldViewPr>
      <p:cViewPr>
        <p:scale>
          <a:sx n="70" d="100"/>
          <a:sy n="70" d="100"/>
        </p:scale>
        <p:origin x="-2814" y="-141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ECN\Groups\g_bs\2581%20Policy\Staff\Tigchelaar\Presentatie%20gasloos\Data%20curv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CN\Groups\g_bs\2581%20Policy\Staff\Tigchelaar\Presentatie%20gasloos\Data%20curv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CN\Groups\g_bs\2581%20Policy\Staff\Tigchelaar\Presentatie%20gasloos\Data%20curv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marker>
            <c:symbol val="none"/>
          </c:marker>
          <c:val>
            <c:numRef>
              <c:f>Sheet1!$O$3:$O$35</c:f>
              <c:numCache>
                <c:formatCode>0%</c:formatCode>
                <c:ptCount val="33"/>
                <c:pt idx="0">
                  <c:v>3.0303030303030304E-2</c:v>
                </c:pt>
                <c:pt idx="1">
                  <c:v>6.0606060606060608E-2</c:v>
                </c:pt>
                <c:pt idx="2">
                  <c:v>9.0909090909090912E-2</c:v>
                </c:pt>
                <c:pt idx="3">
                  <c:v>0.12121212121212122</c:v>
                </c:pt>
                <c:pt idx="4">
                  <c:v>0.15151515151515152</c:v>
                </c:pt>
                <c:pt idx="5">
                  <c:v>0.18181818181818182</c:v>
                </c:pt>
                <c:pt idx="6">
                  <c:v>0.21212121212121213</c:v>
                </c:pt>
                <c:pt idx="7">
                  <c:v>0.24242424242424243</c:v>
                </c:pt>
                <c:pt idx="8">
                  <c:v>0.27272727272727271</c:v>
                </c:pt>
                <c:pt idx="9">
                  <c:v>0.30303030303030298</c:v>
                </c:pt>
                <c:pt idx="10">
                  <c:v>0.33333333333333326</c:v>
                </c:pt>
                <c:pt idx="11">
                  <c:v>0.36363636363636354</c:v>
                </c:pt>
                <c:pt idx="12">
                  <c:v>0.39393939393939381</c:v>
                </c:pt>
                <c:pt idx="13">
                  <c:v>0.42424242424242409</c:v>
                </c:pt>
                <c:pt idx="14">
                  <c:v>0.45454545454545436</c:v>
                </c:pt>
                <c:pt idx="15">
                  <c:v>0.48484848484848464</c:v>
                </c:pt>
                <c:pt idx="16">
                  <c:v>0.51515151515151492</c:v>
                </c:pt>
                <c:pt idx="17">
                  <c:v>0.54545454545454519</c:v>
                </c:pt>
                <c:pt idx="18">
                  <c:v>0.57575757575757547</c:v>
                </c:pt>
                <c:pt idx="19">
                  <c:v>0.60606060606060574</c:v>
                </c:pt>
                <c:pt idx="20">
                  <c:v>0.63636363636363602</c:v>
                </c:pt>
                <c:pt idx="21">
                  <c:v>0.6666666666666663</c:v>
                </c:pt>
                <c:pt idx="22">
                  <c:v>0.69696969696969657</c:v>
                </c:pt>
                <c:pt idx="23">
                  <c:v>0.72727272727272685</c:v>
                </c:pt>
                <c:pt idx="24">
                  <c:v>0.75757575757575712</c:v>
                </c:pt>
                <c:pt idx="25">
                  <c:v>0.7878787878787874</c:v>
                </c:pt>
                <c:pt idx="26">
                  <c:v>0.81818181818181768</c:v>
                </c:pt>
                <c:pt idx="27">
                  <c:v>0.84848484848484795</c:v>
                </c:pt>
                <c:pt idx="28">
                  <c:v>0.87878787878787823</c:v>
                </c:pt>
                <c:pt idx="29">
                  <c:v>0.90909090909090851</c:v>
                </c:pt>
                <c:pt idx="30">
                  <c:v>0.93939393939393878</c:v>
                </c:pt>
                <c:pt idx="31">
                  <c:v>0.96969696969696906</c:v>
                </c:pt>
                <c:pt idx="32">
                  <c:v>0.99999999999999933</c:v>
                </c:pt>
              </c:numCache>
            </c:numRef>
          </c:val>
          <c:smooth val="0"/>
        </c:ser>
        <c:ser>
          <c:idx val="0"/>
          <c:order val="1"/>
          <c:tx>
            <c:strRef>
              <c:f>Sheet1!$J$2</c:f>
              <c:strCache>
                <c:ptCount val="1"/>
                <c:pt idx="0">
                  <c:v>Penetratie gasloze concepten</c:v>
                </c:pt>
              </c:strCache>
            </c:strRef>
          </c:tx>
          <c:marker>
            <c:symbol val="none"/>
          </c:marker>
          <c:cat>
            <c:numRef>
              <c:f>Sheet1!$I$3:$I$35</c:f>
              <c:numCache>
                <c:formatCode>General</c:formatCode>
                <c:ptCount val="3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numCache>
            </c:numRef>
          </c:cat>
          <c:val>
            <c:numRef>
              <c:f>Sheet1!$J$3:$J$35</c:f>
              <c:numCache>
                <c:formatCode>0%</c:formatCode>
                <c:ptCount val="33"/>
                <c:pt idx="0">
                  <c:v>2.3964973719627801E-3</c:v>
                </c:pt>
                <c:pt idx="1">
                  <c:v>5.9629934441222231E-3</c:v>
                </c:pt>
                <c:pt idx="2">
                  <c:v>1.1136284094202349E-2</c:v>
                </c:pt>
                <c:pt idx="3">
                  <c:v>1.8450240102721855E-2</c:v>
                </c:pt>
                <c:pt idx="4">
                  <c:v>2.8528792189991044E-2</c:v>
                </c:pt>
                <c:pt idx="5">
                  <c:v>4.2065226541312978E-2</c:v>
                </c:pt>
                <c:pt idx="6">
                  <c:v>5.9785513645243323E-2</c:v>
                </c:pt>
                <c:pt idx="7">
                  <c:v>8.2395357477219364E-2</c:v>
                </c:pt>
                <c:pt idx="8">
                  <c:v>0.11051337564411021</c:v>
                </c:pt>
                <c:pt idx="9">
                  <c:v>0.14459593405405113</c:v>
                </c:pt>
                <c:pt idx="10">
                  <c:v>0.18486207450793973</c:v>
                </c:pt>
                <c:pt idx="11">
                  <c:v>0.23122898471918304</c:v>
                </c:pt>
                <c:pt idx="12">
                  <c:v>0.283268907650363</c:v>
                </c:pt>
                <c:pt idx="13">
                  <c:v>0.3401968476855991</c:v>
                </c:pt>
                <c:pt idx="14">
                  <c:v>0.40089488231871145</c:v>
                </c:pt>
                <c:pt idx="15">
                  <c:v>0.46397378433888486</c:v>
                </c:pt>
                <c:pt idx="16">
                  <c:v>0.52786688393442682</c:v>
                </c:pt>
                <c:pt idx="17">
                  <c:v>0.59094578595460023</c:v>
                </c:pt>
                <c:pt idx="18">
                  <c:v>0.65164382058771253</c:v>
                </c:pt>
                <c:pt idx="19">
                  <c:v>0.70857176062294858</c:v>
                </c:pt>
                <c:pt idx="20">
                  <c:v>0.76061168355412845</c:v>
                </c:pt>
                <c:pt idx="21">
                  <c:v>0.80697859376537184</c:v>
                </c:pt>
                <c:pt idx="22">
                  <c:v>0.84724473421926039</c:v>
                </c:pt>
                <c:pt idx="23">
                  <c:v>0.88132729262920118</c:v>
                </c:pt>
                <c:pt idx="24">
                  <c:v>0.90944531079609203</c:v>
                </c:pt>
                <c:pt idx="25">
                  <c:v>0.93205515462806821</c:v>
                </c:pt>
                <c:pt idx="26">
                  <c:v>0.94977544173199846</c:v>
                </c:pt>
                <c:pt idx="27">
                  <c:v>0.96331187608332047</c:v>
                </c:pt>
                <c:pt idx="28">
                  <c:v>0.97339042817058963</c:v>
                </c:pt>
                <c:pt idx="29">
                  <c:v>0.98070438417910921</c:v>
                </c:pt>
                <c:pt idx="30">
                  <c:v>0.98587767482918931</c:v>
                </c:pt>
                <c:pt idx="31">
                  <c:v>0.98944417090134873</c:v>
                </c:pt>
                <c:pt idx="32">
                  <c:v>0.99184066827331152</c:v>
                </c:pt>
              </c:numCache>
            </c:numRef>
          </c:val>
          <c:smooth val="0"/>
        </c:ser>
        <c:dLbls>
          <c:showLegendKey val="0"/>
          <c:showVal val="0"/>
          <c:showCatName val="0"/>
          <c:showSerName val="0"/>
          <c:showPercent val="0"/>
          <c:showBubbleSize val="0"/>
        </c:dLbls>
        <c:marker val="1"/>
        <c:smooth val="0"/>
        <c:axId val="239918464"/>
        <c:axId val="239920256"/>
      </c:lineChart>
      <c:catAx>
        <c:axId val="239918464"/>
        <c:scaling>
          <c:orientation val="minMax"/>
        </c:scaling>
        <c:delete val="0"/>
        <c:axPos val="b"/>
        <c:numFmt formatCode="General" sourceLinked="1"/>
        <c:majorTickMark val="out"/>
        <c:minorTickMark val="none"/>
        <c:tickLblPos val="nextTo"/>
        <c:crossAx val="239920256"/>
        <c:crosses val="autoZero"/>
        <c:auto val="1"/>
        <c:lblAlgn val="ctr"/>
        <c:lblOffset val="100"/>
        <c:noMultiLvlLbl val="0"/>
      </c:catAx>
      <c:valAx>
        <c:axId val="239920256"/>
        <c:scaling>
          <c:orientation val="minMax"/>
        </c:scaling>
        <c:delete val="0"/>
        <c:axPos val="l"/>
        <c:majorGridlines/>
        <c:title>
          <c:tx>
            <c:rich>
              <a:bodyPr rot="-5400000" vert="horz"/>
              <a:lstStyle/>
              <a:p>
                <a:pPr>
                  <a:defRPr/>
                </a:pPr>
                <a:r>
                  <a:rPr lang="en-US"/>
                  <a:t>penetratiegraad gasloze concepten [%}</a:t>
                </a:r>
              </a:p>
            </c:rich>
          </c:tx>
          <c:layout/>
          <c:overlay val="0"/>
        </c:title>
        <c:numFmt formatCode="0%" sourceLinked="1"/>
        <c:majorTickMark val="out"/>
        <c:minorTickMark val="none"/>
        <c:tickLblPos val="nextTo"/>
        <c:crossAx val="239918464"/>
        <c:crosses val="autoZero"/>
        <c:crossBetween val="between"/>
      </c:valAx>
    </c:plotArea>
    <c:legend>
      <c:legendPos val="b"/>
      <c:legendEntry>
        <c:idx val="0"/>
        <c:delete val="1"/>
      </c:legendEntry>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1"/>
          <c:tx>
            <c:strRef>
              <c:f>Sheet1!$K$2</c:f>
              <c:strCache>
                <c:ptCount val="1"/>
                <c:pt idx="0">
                  <c:v>Renovaties per jaar</c:v>
                </c:pt>
              </c:strCache>
            </c:strRef>
          </c:tx>
          <c:spPr>
            <a:ln>
              <a:solidFill>
                <a:schemeClr val="tx1"/>
              </a:solidFill>
            </a:ln>
          </c:spPr>
          <c:invertIfNegative val="0"/>
          <c:dLbls>
            <c:dLbl>
              <c:idx val="16"/>
              <c:layout/>
              <c:showLegendKey val="0"/>
              <c:showVal val="1"/>
              <c:showCatName val="0"/>
              <c:showSerName val="0"/>
              <c:showPercent val="0"/>
              <c:showBubbleSize val="0"/>
            </c:dLbl>
            <c:showLegendKey val="0"/>
            <c:showVal val="0"/>
            <c:showCatName val="0"/>
            <c:showSerName val="0"/>
            <c:showPercent val="0"/>
            <c:showBubbleSize val="0"/>
          </c:dLbls>
          <c:cat>
            <c:numRef>
              <c:f>Sheet1!$I$3:$I$35</c:f>
              <c:numCache>
                <c:formatCode>General</c:formatCode>
                <c:ptCount val="3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numCache>
            </c:numRef>
          </c:cat>
          <c:val>
            <c:numRef>
              <c:f>Sheet1!$K$3:$K$35</c:f>
              <c:numCache>
                <c:formatCode>0</c:formatCode>
                <c:ptCount val="33"/>
                <c:pt idx="0">
                  <c:v>16.775481603739458</c:v>
                </c:pt>
                <c:pt idx="1">
                  <c:v>24.9654725051161</c:v>
                </c:pt>
                <c:pt idx="2">
                  <c:v>36.213034550560877</c:v>
                </c:pt>
                <c:pt idx="3">
                  <c:v>51.197692059636545</c:v>
                </c:pt>
                <c:pt idx="4">
                  <c:v>70.549864610884313</c:v>
                </c:pt>
                <c:pt idx="5">
                  <c:v>94.755040459253578</c:v>
                </c:pt>
                <c:pt idx="6">
                  <c:v>124.04200972751234</c:v>
                </c:pt>
                <c:pt idx="7">
                  <c:v>158.26890682383228</c:v>
                </c:pt>
                <c:pt idx="8">
                  <c:v>196.82612716823598</c:v>
                </c:pt>
                <c:pt idx="9">
                  <c:v>238.57790886958637</c:v>
                </c:pt>
                <c:pt idx="10">
                  <c:v>281.86298317722026</c:v>
                </c:pt>
                <c:pt idx="11">
                  <c:v>324.56837147870323</c:v>
                </c:pt>
                <c:pt idx="12">
                  <c:v>364.27946051825967</c:v>
                </c:pt>
                <c:pt idx="13">
                  <c:v>398.49558024665265</c:v>
                </c:pt>
                <c:pt idx="14">
                  <c:v>424.8862424317864</c:v>
                </c:pt>
                <c:pt idx="15">
                  <c:v>441.55231414121391</c:v>
                </c:pt>
                <c:pt idx="16">
                  <c:v>447.25169716879373</c:v>
                </c:pt>
                <c:pt idx="17">
                  <c:v>441.55231414121391</c:v>
                </c:pt>
                <c:pt idx="18">
                  <c:v>424.8862424317864</c:v>
                </c:pt>
                <c:pt idx="19">
                  <c:v>398.49558024665265</c:v>
                </c:pt>
                <c:pt idx="20">
                  <c:v>364.27946051825967</c:v>
                </c:pt>
                <c:pt idx="21">
                  <c:v>324.56837147870323</c:v>
                </c:pt>
                <c:pt idx="22">
                  <c:v>281.86298317722026</c:v>
                </c:pt>
                <c:pt idx="23">
                  <c:v>238.57790886958637</c:v>
                </c:pt>
                <c:pt idx="24">
                  <c:v>196.82612716823598</c:v>
                </c:pt>
                <c:pt idx="25">
                  <c:v>158.26890682383228</c:v>
                </c:pt>
                <c:pt idx="26">
                  <c:v>124.04200972751234</c:v>
                </c:pt>
                <c:pt idx="27">
                  <c:v>94.755040459253578</c:v>
                </c:pt>
                <c:pt idx="28">
                  <c:v>70.549864610884313</c:v>
                </c:pt>
                <c:pt idx="29">
                  <c:v>51.197692059636545</c:v>
                </c:pt>
                <c:pt idx="30">
                  <c:v>36.213034550560877</c:v>
                </c:pt>
                <c:pt idx="31">
                  <c:v>24.9654725051161</c:v>
                </c:pt>
                <c:pt idx="32">
                  <c:v>16.775481603739458</c:v>
                </c:pt>
              </c:numCache>
            </c:numRef>
          </c:val>
        </c:ser>
        <c:ser>
          <c:idx val="3"/>
          <c:order val="2"/>
          <c:tx>
            <c:strRef>
              <c:f>Sheet1!$M$2</c:f>
              <c:strCache>
                <c:ptCount val="1"/>
                <c:pt idx="0">
                  <c:v>Na 2035 geen CV ketels meer</c:v>
                </c:pt>
              </c:strCache>
            </c:strRef>
          </c:tx>
          <c:spPr>
            <a:solidFill>
              <a:schemeClr val="tx1">
                <a:alpha val="43000"/>
              </a:schemeClr>
            </a:solidFill>
          </c:spPr>
          <c:invertIfNegative val="0"/>
          <c:dLbls>
            <c:dLbl>
              <c:idx val="26"/>
              <c:layout/>
              <c:tx>
                <c:rich>
                  <a:bodyPr/>
                  <a:lstStyle/>
                  <a:p>
                    <a:pPr>
                      <a:defRPr sz="1400" b="1"/>
                    </a:pPr>
                    <a:r>
                      <a:rPr lang="nl-NL" dirty="0" smtClean="0"/>
                      <a:t>verbod </a:t>
                    </a:r>
                    <a:r>
                      <a:rPr lang="nl-NL" dirty="0" err="1" smtClean="0"/>
                      <a:t>CV’s</a:t>
                    </a:r>
                    <a:r>
                      <a:rPr lang="nl-NL" dirty="0" smtClean="0"/>
                      <a:t> bij 2035</a:t>
                    </a:r>
                    <a:endParaRPr lang="nl-NL" dirty="0"/>
                  </a:p>
                </c:rich>
              </c:tx>
              <c:spPr/>
              <c:dLblPos val="ctr"/>
              <c:showLegendKey val="0"/>
              <c:showVal val="0"/>
              <c:showCatName val="0"/>
              <c:showSerName val="1"/>
              <c:showPercent val="0"/>
              <c:showBubbleSize val="0"/>
            </c:dLbl>
            <c:showLegendKey val="0"/>
            <c:showVal val="0"/>
            <c:showCatName val="0"/>
            <c:showSerName val="0"/>
            <c:showPercent val="0"/>
            <c:showBubbleSize val="0"/>
          </c:dLbls>
          <c:cat>
            <c:numRef>
              <c:f>Sheet1!$I$3:$I$35</c:f>
              <c:numCache>
                <c:formatCode>General</c:formatCode>
                <c:ptCount val="3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numCache>
            </c:numRef>
          </c:cat>
          <c:val>
            <c:numRef>
              <c:f>Sheet1!$M$3:$M$35</c:f>
              <c:numCache>
                <c:formatCode>General</c:formatCode>
                <c:ptCount val="33"/>
                <c:pt idx="18">
                  <c:v>1000</c:v>
                </c:pt>
                <c:pt idx="19">
                  <c:v>1000</c:v>
                </c:pt>
                <c:pt idx="20">
                  <c:v>1000</c:v>
                </c:pt>
                <c:pt idx="21">
                  <c:v>1000</c:v>
                </c:pt>
                <c:pt idx="22">
                  <c:v>1000</c:v>
                </c:pt>
                <c:pt idx="23">
                  <c:v>1000</c:v>
                </c:pt>
                <c:pt idx="24">
                  <c:v>1000</c:v>
                </c:pt>
                <c:pt idx="25">
                  <c:v>1000</c:v>
                </c:pt>
                <c:pt idx="26">
                  <c:v>1000</c:v>
                </c:pt>
                <c:pt idx="27">
                  <c:v>1000</c:v>
                </c:pt>
                <c:pt idx="28">
                  <c:v>1000</c:v>
                </c:pt>
                <c:pt idx="29">
                  <c:v>1000</c:v>
                </c:pt>
                <c:pt idx="30">
                  <c:v>1000</c:v>
                </c:pt>
                <c:pt idx="31">
                  <c:v>1000</c:v>
                </c:pt>
                <c:pt idx="32">
                  <c:v>1000</c:v>
                </c:pt>
              </c:numCache>
            </c:numRef>
          </c:val>
        </c:ser>
        <c:ser>
          <c:idx val="2"/>
          <c:order val="3"/>
          <c:tx>
            <c:strRef>
              <c:f>Sheet1!$L$2</c:f>
              <c:strCache>
                <c:ptCount val="1"/>
                <c:pt idx="0">
                  <c:v>5 jr innovatiefase</c:v>
                </c:pt>
              </c:strCache>
            </c:strRef>
          </c:tx>
          <c:spPr>
            <a:solidFill>
              <a:srgbClr val="33CC33">
                <a:alpha val="40000"/>
              </a:srgbClr>
            </a:solidFill>
          </c:spPr>
          <c:invertIfNegative val="0"/>
          <c:dLbls>
            <c:dLbl>
              <c:idx val="2"/>
              <c:layout/>
              <c:spPr/>
              <c:txPr>
                <a:bodyPr/>
                <a:lstStyle/>
                <a:p>
                  <a:pPr>
                    <a:defRPr sz="1050" b="1"/>
                  </a:pPr>
                  <a:endParaRPr lang="nl-NL"/>
                </a:p>
              </c:txPr>
              <c:dLblPos val="ctr"/>
              <c:showLegendKey val="0"/>
              <c:showVal val="0"/>
              <c:showCatName val="0"/>
              <c:showSerName val="1"/>
              <c:showPercent val="0"/>
              <c:showBubbleSize val="0"/>
            </c:dLbl>
            <c:showLegendKey val="0"/>
            <c:showVal val="0"/>
            <c:showCatName val="0"/>
            <c:showSerName val="0"/>
            <c:showPercent val="0"/>
            <c:showBubbleSize val="0"/>
          </c:dLbls>
          <c:cat>
            <c:numRef>
              <c:f>Sheet1!$I$3:$I$35</c:f>
              <c:numCache>
                <c:formatCode>General</c:formatCode>
                <c:ptCount val="3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numCache>
            </c:numRef>
          </c:cat>
          <c:val>
            <c:numRef>
              <c:f>Sheet1!$L$3:$L$35</c:f>
              <c:numCache>
                <c:formatCode>General</c:formatCode>
                <c:ptCount val="33"/>
                <c:pt idx="0">
                  <c:v>1000</c:v>
                </c:pt>
                <c:pt idx="1">
                  <c:v>1000</c:v>
                </c:pt>
                <c:pt idx="2">
                  <c:v>1000</c:v>
                </c:pt>
                <c:pt idx="3">
                  <c:v>1000</c:v>
                </c:pt>
                <c:pt idx="4">
                  <c:v>1000</c:v>
                </c:pt>
              </c:numCache>
            </c:numRef>
          </c:val>
        </c:ser>
        <c:dLbls>
          <c:showLegendKey val="0"/>
          <c:showVal val="0"/>
          <c:showCatName val="0"/>
          <c:showSerName val="0"/>
          <c:showPercent val="0"/>
          <c:showBubbleSize val="0"/>
        </c:dLbls>
        <c:gapWidth val="0"/>
        <c:overlap val="100"/>
        <c:axId val="240495232"/>
        <c:axId val="240493312"/>
      </c:barChart>
      <c:lineChart>
        <c:grouping val="standard"/>
        <c:varyColors val="0"/>
        <c:ser>
          <c:idx val="0"/>
          <c:order val="0"/>
          <c:tx>
            <c:strRef>
              <c:f>Sheet1!$J$2</c:f>
              <c:strCache>
                <c:ptCount val="1"/>
                <c:pt idx="0">
                  <c:v>Penetratie gasloze concepten</c:v>
                </c:pt>
              </c:strCache>
            </c:strRef>
          </c:tx>
          <c:marker>
            <c:symbol val="none"/>
          </c:marker>
          <c:cat>
            <c:numRef>
              <c:f>Sheet1!$I$3:$I$35</c:f>
              <c:numCache>
                <c:formatCode>General</c:formatCode>
                <c:ptCount val="3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numCache>
            </c:numRef>
          </c:cat>
          <c:val>
            <c:numRef>
              <c:f>Sheet1!$J$3:$J$35</c:f>
              <c:numCache>
                <c:formatCode>0%</c:formatCode>
                <c:ptCount val="33"/>
                <c:pt idx="0">
                  <c:v>2.3964973719627801E-3</c:v>
                </c:pt>
                <c:pt idx="1">
                  <c:v>5.9629934441222231E-3</c:v>
                </c:pt>
                <c:pt idx="2">
                  <c:v>1.1136284094202349E-2</c:v>
                </c:pt>
                <c:pt idx="3">
                  <c:v>1.8450240102721855E-2</c:v>
                </c:pt>
                <c:pt idx="4">
                  <c:v>2.8528792189991044E-2</c:v>
                </c:pt>
                <c:pt idx="5">
                  <c:v>4.2065226541312978E-2</c:v>
                </c:pt>
                <c:pt idx="6">
                  <c:v>5.9785513645243323E-2</c:v>
                </c:pt>
                <c:pt idx="7">
                  <c:v>8.2395357477219364E-2</c:v>
                </c:pt>
                <c:pt idx="8">
                  <c:v>0.11051337564411021</c:v>
                </c:pt>
                <c:pt idx="9">
                  <c:v>0.14459593405405113</c:v>
                </c:pt>
                <c:pt idx="10">
                  <c:v>0.18486207450793973</c:v>
                </c:pt>
                <c:pt idx="11">
                  <c:v>0.23122898471918304</c:v>
                </c:pt>
                <c:pt idx="12">
                  <c:v>0.283268907650363</c:v>
                </c:pt>
                <c:pt idx="13">
                  <c:v>0.3401968476855991</c:v>
                </c:pt>
                <c:pt idx="14">
                  <c:v>0.40089488231871145</c:v>
                </c:pt>
                <c:pt idx="15">
                  <c:v>0.46397378433888486</c:v>
                </c:pt>
                <c:pt idx="16">
                  <c:v>0.52786688393442682</c:v>
                </c:pt>
                <c:pt idx="17">
                  <c:v>0.59094578595460023</c:v>
                </c:pt>
                <c:pt idx="18">
                  <c:v>0.65164382058771253</c:v>
                </c:pt>
                <c:pt idx="19">
                  <c:v>0.70857176062294858</c:v>
                </c:pt>
                <c:pt idx="20">
                  <c:v>0.76061168355412845</c:v>
                </c:pt>
                <c:pt idx="21">
                  <c:v>0.80697859376537184</c:v>
                </c:pt>
                <c:pt idx="22">
                  <c:v>0.84724473421926039</c:v>
                </c:pt>
                <c:pt idx="23">
                  <c:v>0.88132729262920118</c:v>
                </c:pt>
                <c:pt idx="24">
                  <c:v>0.90944531079609203</c:v>
                </c:pt>
                <c:pt idx="25">
                  <c:v>0.93205515462806821</c:v>
                </c:pt>
                <c:pt idx="26">
                  <c:v>0.94977544173199846</c:v>
                </c:pt>
                <c:pt idx="27">
                  <c:v>0.96331187608332047</c:v>
                </c:pt>
                <c:pt idx="28">
                  <c:v>0.97339042817058963</c:v>
                </c:pt>
                <c:pt idx="29">
                  <c:v>0.98070438417910921</c:v>
                </c:pt>
                <c:pt idx="30">
                  <c:v>0.98587767482918931</c:v>
                </c:pt>
                <c:pt idx="31">
                  <c:v>0.98944417090134873</c:v>
                </c:pt>
                <c:pt idx="32">
                  <c:v>0.99184066827331152</c:v>
                </c:pt>
              </c:numCache>
            </c:numRef>
          </c:val>
          <c:smooth val="0"/>
        </c:ser>
        <c:dLbls>
          <c:showLegendKey val="0"/>
          <c:showVal val="0"/>
          <c:showCatName val="0"/>
          <c:showSerName val="0"/>
          <c:showPercent val="0"/>
          <c:showBubbleSize val="0"/>
        </c:dLbls>
        <c:marker val="1"/>
        <c:smooth val="0"/>
        <c:axId val="240477312"/>
        <c:axId val="240478848"/>
      </c:lineChart>
      <c:catAx>
        <c:axId val="240477312"/>
        <c:scaling>
          <c:orientation val="minMax"/>
        </c:scaling>
        <c:delete val="0"/>
        <c:axPos val="b"/>
        <c:numFmt formatCode="General" sourceLinked="1"/>
        <c:majorTickMark val="out"/>
        <c:minorTickMark val="none"/>
        <c:tickLblPos val="nextTo"/>
        <c:crossAx val="240478848"/>
        <c:crosses val="autoZero"/>
        <c:auto val="1"/>
        <c:lblAlgn val="ctr"/>
        <c:lblOffset val="100"/>
        <c:noMultiLvlLbl val="0"/>
      </c:catAx>
      <c:valAx>
        <c:axId val="240478848"/>
        <c:scaling>
          <c:orientation val="minMax"/>
        </c:scaling>
        <c:delete val="0"/>
        <c:axPos val="l"/>
        <c:title>
          <c:tx>
            <c:rich>
              <a:bodyPr rot="-5400000" vert="horz"/>
              <a:lstStyle/>
              <a:p>
                <a:pPr>
                  <a:defRPr/>
                </a:pPr>
                <a:r>
                  <a:rPr lang="en-US"/>
                  <a:t>penetratiegraad gasloze concepten [%}</a:t>
                </a:r>
              </a:p>
            </c:rich>
          </c:tx>
          <c:layout/>
          <c:overlay val="0"/>
        </c:title>
        <c:numFmt formatCode="0%" sourceLinked="1"/>
        <c:majorTickMark val="out"/>
        <c:minorTickMark val="none"/>
        <c:tickLblPos val="nextTo"/>
        <c:crossAx val="240477312"/>
        <c:crosses val="autoZero"/>
        <c:crossBetween val="between"/>
      </c:valAx>
      <c:valAx>
        <c:axId val="240493312"/>
        <c:scaling>
          <c:orientation val="minMax"/>
          <c:max val="1000"/>
        </c:scaling>
        <c:delete val="0"/>
        <c:axPos val="r"/>
        <c:title>
          <c:tx>
            <c:rich>
              <a:bodyPr rot="-5400000" vert="horz"/>
              <a:lstStyle/>
              <a:p>
                <a:pPr>
                  <a:defRPr/>
                </a:pPr>
                <a:r>
                  <a:rPr lang="en-US"/>
                  <a:t>Aantal renovties per jaar [x1000]</a:t>
                </a:r>
              </a:p>
            </c:rich>
          </c:tx>
          <c:layout/>
          <c:overlay val="0"/>
        </c:title>
        <c:numFmt formatCode="0" sourceLinked="1"/>
        <c:majorTickMark val="out"/>
        <c:minorTickMark val="none"/>
        <c:tickLblPos val="nextTo"/>
        <c:crossAx val="240495232"/>
        <c:crosses val="max"/>
        <c:crossBetween val="between"/>
      </c:valAx>
      <c:catAx>
        <c:axId val="240495232"/>
        <c:scaling>
          <c:orientation val="minMax"/>
        </c:scaling>
        <c:delete val="1"/>
        <c:axPos val="b"/>
        <c:numFmt formatCode="General" sourceLinked="1"/>
        <c:majorTickMark val="out"/>
        <c:minorTickMark val="none"/>
        <c:tickLblPos val="nextTo"/>
        <c:crossAx val="240493312"/>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Sheet1!$J$2</c:f>
              <c:strCache>
                <c:ptCount val="1"/>
                <c:pt idx="0">
                  <c:v>Penetratie gasloze concepten</c:v>
                </c:pt>
              </c:strCache>
            </c:strRef>
          </c:tx>
          <c:marker>
            <c:symbol val="none"/>
          </c:marker>
          <c:cat>
            <c:numRef>
              <c:f>Sheet1!$I$3:$I$35</c:f>
              <c:numCache>
                <c:formatCode>General</c:formatCode>
                <c:ptCount val="3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numCache>
            </c:numRef>
          </c:cat>
          <c:val>
            <c:numRef>
              <c:f>Sheet1!$J$3:$J$35</c:f>
              <c:numCache>
                <c:formatCode>0%</c:formatCode>
                <c:ptCount val="33"/>
                <c:pt idx="0">
                  <c:v>2.3964973719627801E-3</c:v>
                </c:pt>
                <c:pt idx="1">
                  <c:v>5.9629934441222231E-3</c:v>
                </c:pt>
                <c:pt idx="2">
                  <c:v>1.1136284094202349E-2</c:v>
                </c:pt>
                <c:pt idx="3">
                  <c:v>1.8450240102721855E-2</c:v>
                </c:pt>
                <c:pt idx="4">
                  <c:v>2.8528792189991044E-2</c:v>
                </c:pt>
                <c:pt idx="5">
                  <c:v>4.2065226541312978E-2</c:v>
                </c:pt>
                <c:pt idx="6">
                  <c:v>5.9785513645243323E-2</c:v>
                </c:pt>
                <c:pt idx="7">
                  <c:v>8.2395357477219364E-2</c:v>
                </c:pt>
                <c:pt idx="8">
                  <c:v>0.11051337564411021</c:v>
                </c:pt>
                <c:pt idx="9">
                  <c:v>0.14459593405405113</c:v>
                </c:pt>
                <c:pt idx="10">
                  <c:v>0.18486207450793973</c:v>
                </c:pt>
                <c:pt idx="11">
                  <c:v>0.23122898471918304</c:v>
                </c:pt>
                <c:pt idx="12">
                  <c:v>0.283268907650363</c:v>
                </c:pt>
                <c:pt idx="13">
                  <c:v>0.3401968476855991</c:v>
                </c:pt>
                <c:pt idx="14">
                  <c:v>0.40089488231871145</c:v>
                </c:pt>
                <c:pt idx="15">
                  <c:v>0.46397378433888486</c:v>
                </c:pt>
                <c:pt idx="16">
                  <c:v>0.52786688393442682</c:v>
                </c:pt>
                <c:pt idx="17">
                  <c:v>0.59094578595460023</c:v>
                </c:pt>
                <c:pt idx="18">
                  <c:v>0.65164382058771253</c:v>
                </c:pt>
                <c:pt idx="19">
                  <c:v>0.70857176062294858</c:v>
                </c:pt>
                <c:pt idx="20">
                  <c:v>0.76061168355412845</c:v>
                </c:pt>
                <c:pt idx="21">
                  <c:v>0.80697859376537184</c:v>
                </c:pt>
                <c:pt idx="22">
                  <c:v>0.84724473421926039</c:v>
                </c:pt>
                <c:pt idx="23">
                  <c:v>0.88132729262920118</c:v>
                </c:pt>
                <c:pt idx="24">
                  <c:v>0.90944531079609203</c:v>
                </c:pt>
                <c:pt idx="25">
                  <c:v>0.93205515462806821</c:v>
                </c:pt>
                <c:pt idx="26">
                  <c:v>0.94977544173199846</c:v>
                </c:pt>
                <c:pt idx="27">
                  <c:v>0.96331187608332047</c:v>
                </c:pt>
                <c:pt idx="28">
                  <c:v>0.97339042817058963</c:v>
                </c:pt>
                <c:pt idx="29">
                  <c:v>0.98070438417910921</c:v>
                </c:pt>
                <c:pt idx="30">
                  <c:v>0.98587767482918931</c:v>
                </c:pt>
                <c:pt idx="31">
                  <c:v>0.98944417090134873</c:v>
                </c:pt>
                <c:pt idx="32">
                  <c:v>0.99184066827331152</c:v>
                </c:pt>
              </c:numCache>
            </c:numRef>
          </c:val>
          <c:smooth val="0"/>
        </c:ser>
        <c:dLbls>
          <c:showLegendKey val="0"/>
          <c:showVal val="0"/>
          <c:showCatName val="0"/>
          <c:showSerName val="0"/>
          <c:showPercent val="0"/>
          <c:showBubbleSize val="0"/>
        </c:dLbls>
        <c:marker val="1"/>
        <c:smooth val="0"/>
        <c:axId val="240503040"/>
        <c:axId val="240513024"/>
      </c:lineChart>
      <c:catAx>
        <c:axId val="240503040"/>
        <c:scaling>
          <c:orientation val="minMax"/>
        </c:scaling>
        <c:delete val="1"/>
        <c:axPos val="b"/>
        <c:numFmt formatCode="General" sourceLinked="1"/>
        <c:majorTickMark val="out"/>
        <c:minorTickMark val="none"/>
        <c:tickLblPos val="nextTo"/>
        <c:crossAx val="240513024"/>
        <c:crosses val="autoZero"/>
        <c:auto val="1"/>
        <c:lblAlgn val="ctr"/>
        <c:lblOffset val="100"/>
        <c:noMultiLvlLbl val="0"/>
      </c:catAx>
      <c:valAx>
        <c:axId val="240513024"/>
        <c:scaling>
          <c:orientation val="minMax"/>
        </c:scaling>
        <c:delete val="1"/>
        <c:axPos val="l"/>
        <c:majorGridlines/>
        <c:numFmt formatCode="0%" sourceLinked="1"/>
        <c:majorTickMark val="out"/>
        <c:minorTickMark val="none"/>
        <c:tickLblPos val="nextTo"/>
        <c:crossAx val="240503040"/>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7BFAB-B1F1-49A9-ACF4-A562722F641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nl-NL"/>
        </a:p>
      </dgm:t>
    </dgm:pt>
    <dgm:pt modelId="{3AE02E11-01A9-45FF-B723-8225A954E5DB}">
      <dgm:prSet phldrT="[Tekst]" custT="1"/>
      <dgm:spPr/>
      <dgm:t>
        <a:bodyPr/>
        <a:lstStyle/>
        <a:p>
          <a:pPr algn="ctr"/>
          <a:r>
            <a:rPr lang="nl-NL" sz="2000" dirty="0" smtClean="0"/>
            <a:t>Tuinbouw</a:t>
          </a:r>
        </a:p>
        <a:p>
          <a:pPr algn="ctr"/>
          <a:r>
            <a:rPr lang="nl-NL" sz="2000" dirty="0" smtClean="0"/>
            <a:t>industrie</a:t>
          </a:r>
        </a:p>
        <a:p>
          <a:pPr algn="ctr"/>
          <a:r>
            <a:rPr lang="nl-NL" sz="2000" dirty="0" smtClean="0"/>
            <a:t>Gebouwde omgeving</a:t>
          </a:r>
        </a:p>
        <a:p>
          <a:pPr algn="ctr"/>
          <a:r>
            <a:rPr lang="nl-NL" sz="2000" dirty="0" smtClean="0"/>
            <a:t>mobiliteit </a:t>
          </a:r>
        </a:p>
        <a:p>
          <a:pPr algn="ctr"/>
          <a:r>
            <a:rPr lang="nl-NL" sz="2000" dirty="0" smtClean="0"/>
            <a:t>grondstoffen</a:t>
          </a:r>
        </a:p>
      </dgm:t>
    </dgm:pt>
    <dgm:pt modelId="{F5EBD353-EA4A-4FCE-BA95-13D8A4B4A7EA}" type="parTrans" cxnId="{4AED6068-8139-4877-9BFC-0AA873E3667A}">
      <dgm:prSet/>
      <dgm:spPr/>
      <dgm:t>
        <a:bodyPr/>
        <a:lstStyle/>
        <a:p>
          <a:endParaRPr lang="nl-NL"/>
        </a:p>
      </dgm:t>
    </dgm:pt>
    <dgm:pt modelId="{B2C66402-536D-4D6D-BC50-A0973A9D209C}" type="sibTrans" cxnId="{4AED6068-8139-4877-9BFC-0AA873E3667A}">
      <dgm:prSet/>
      <dgm:spPr/>
      <dgm:t>
        <a:bodyPr/>
        <a:lstStyle/>
        <a:p>
          <a:endParaRPr lang="nl-NL"/>
        </a:p>
      </dgm:t>
    </dgm:pt>
    <dgm:pt modelId="{7C2CCF94-0A69-4098-89CC-6614DC8A3321}">
      <dgm:prSet phldrT="[Tekst]"/>
      <dgm:spPr/>
      <dgm:t>
        <a:bodyPr/>
        <a:lstStyle/>
        <a:p>
          <a:r>
            <a:rPr lang="nl-NL" dirty="0" smtClean="0"/>
            <a:t>Wind</a:t>
          </a:r>
        </a:p>
        <a:p>
          <a:r>
            <a:rPr lang="nl-NL" dirty="0" smtClean="0"/>
            <a:t>Zon</a:t>
          </a:r>
        </a:p>
        <a:p>
          <a:r>
            <a:rPr lang="nl-NL" dirty="0" smtClean="0"/>
            <a:t>Water</a:t>
          </a:r>
        </a:p>
        <a:p>
          <a:r>
            <a:rPr lang="nl-NL" dirty="0" smtClean="0"/>
            <a:t>Geothermie</a:t>
          </a:r>
        </a:p>
        <a:p>
          <a:r>
            <a:rPr lang="nl-NL" dirty="0" smtClean="0"/>
            <a:t>biomassa</a:t>
          </a:r>
          <a:endParaRPr lang="nl-NL" dirty="0"/>
        </a:p>
      </dgm:t>
    </dgm:pt>
    <dgm:pt modelId="{3B4DF822-8E40-4356-8791-A517E09A5F95}" type="parTrans" cxnId="{BD90A451-B707-49D1-B2F1-6EF2EA0CC963}">
      <dgm:prSet/>
      <dgm:spPr/>
      <dgm:t>
        <a:bodyPr/>
        <a:lstStyle/>
        <a:p>
          <a:endParaRPr lang="nl-NL"/>
        </a:p>
      </dgm:t>
    </dgm:pt>
    <dgm:pt modelId="{811B1C0C-6194-4A38-9757-C66E7FA0491E}" type="sibTrans" cxnId="{BD90A451-B707-49D1-B2F1-6EF2EA0CC963}">
      <dgm:prSet/>
      <dgm:spPr/>
      <dgm:t>
        <a:bodyPr/>
        <a:lstStyle/>
        <a:p>
          <a:endParaRPr lang="nl-NL"/>
        </a:p>
      </dgm:t>
    </dgm:pt>
    <dgm:pt modelId="{BA65AA72-ED5B-4DB3-97FE-139D1DF27508}">
      <dgm:prSet phldrT="[Tekst]"/>
      <dgm:spPr/>
      <dgm:t>
        <a:bodyPr/>
        <a:lstStyle/>
        <a:p>
          <a:r>
            <a:rPr lang="nl-NL" dirty="0" smtClean="0"/>
            <a:t>Elektriciteit</a:t>
          </a:r>
        </a:p>
        <a:p>
          <a:r>
            <a:rPr lang="nl-NL" dirty="0" smtClean="0"/>
            <a:t>Warm water</a:t>
          </a:r>
        </a:p>
        <a:p>
          <a:r>
            <a:rPr lang="nl-NL" dirty="0" smtClean="0"/>
            <a:t>Duurzaam gas</a:t>
          </a:r>
          <a:endParaRPr lang="nl-NL" dirty="0"/>
        </a:p>
      </dgm:t>
    </dgm:pt>
    <dgm:pt modelId="{BE800BAA-2740-4B92-826E-63FF9714C71C}" type="parTrans" cxnId="{A3F40262-AC86-4E58-BE27-8F11E285F580}">
      <dgm:prSet/>
      <dgm:spPr/>
      <dgm:t>
        <a:bodyPr/>
        <a:lstStyle/>
        <a:p>
          <a:endParaRPr lang="nl-NL"/>
        </a:p>
      </dgm:t>
    </dgm:pt>
    <dgm:pt modelId="{EAF6A0F8-F783-4C0F-BFF9-EF742571CE70}" type="sibTrans" cxnId="{A3F40262-AC86-4E58-BE27-8F11E285F580}">
      <dgm:prSet/>
      <dgm:spPr/>
      <dgm:t>
        <a:bodyPr/>
        <a:lstStyle/>
        <a:p>
          <a:endParaRPr lang="nl-NL"/>
        </a:p>
      </dgm:t>
    </dgm:pt>
    <dgm:pt modelId="{435BBCC5-D249-4EBF-874B-A83419C58EFA}" type="pres">
      <dgm:prSet presAssocID="{B427BFAB-B1F1-49A9-ACF4-A562722F641F}" presName="Name0" presStyleCnt="0">
        <dgm:presLayoutVars>
          <dgm:dir/>
          <dgm:resizeHandles val="exact"/>
        </dgm:presLayoutVars>
      </dgm:prSet>
      <dgm:spPr/>
      <dgm:t>
        <a:bodyPr/>
        <a:lstStyle/>
        <a:p>
          <a:endParaRPr lang="nl-NL"/>
        </a:p>
      </dgm:t>
    </dgm:pt>
    <dgm:pt modelId="{1BEDF060-402D-4E96-8277-BA7AA329FDF7}" type="pres">
      <dgm:prSet presAssocID="{3AE02E11-01A9-45FF-B723-8225A954E5DB}" presName="node" presStyleLbl="node1" presStyleIdx="0" presStyleCnt="3" custLinFactX="193351" custLinFactNeighborX="200000" custLinFactNeighborY="-157">
        <dgm:presLayoutVars>
          <dgm:bulletEnabled val="1"/>
        </dgm:presLayoutVars>
      </dgm:prSet>
      <dgm:spPr/>
      <dgm:t>
        <a:bodyPr/>
        <a:lstStyle/>
        <a:p>
          <a:endParaRPr lang="nl-NL"/>
        </a:p>
      </dgm:t>
    </dgm:pt>
    <dgm:pt modelId="{BA656927-8F4E-412D-80E8-8A7E7FD6D7CB}" type="pres">
      <dgm:prSet presAssocID="{B2C66402-536D-4D6D-BC50-A0973A9D209C}" presName="sibTrans" presStyleCnt="0"/>
      <dgm:spPr/>
    </dgm:pt>
    <dgm:pt modelId="{BBA8B851-62EC-4A9F-A04C-3A4CA82246CC}" type="pres">
      <dgm:prSet presAssocID="{7C2CCF94-0A69-4098-89CC-6614DC8A3321}" presName="node" presStyleLbl="node1" presStyleIdx="1" presStyleCnt="3" custLinFactX="-100000" custLinFactNeighborX="-112971" custLinFactNeighborY="-1126">
        <dgm:presLayoutVars>
          <dgm:bulletEnabled val="1"/>
        </dgm:presLayoutVars>
      </dgm:prSet>
      <dgm:spPr/>
      <dgm:t>
        <a:bodyPr/>
        <a:lstStyle/>
        <a:p>
          <a:endParaRPr lang="nl-NL"/>
        </a:p>
      </dgm:t>
    </dgm:pt>
    <dgm:pt modelId="{E81D26BE-5637-4717-AD64-0C13FCA8B80B}" type="pres">
      <dgm:prSet presAssocID="{811B1C0C-6194-4A38-9757-C66E7FA0491E}" presName="sibTrans" presStyleCnt="0"/>
      <dgm:spPr/>
    </dgm:pt>
    <dgm:pt modelId="{65C13732-8A4B-4B53-8D55-F2789A94EB82}" type="pres">
      <dgm:prSet presAssocID="{BA65AA72-ED5B-4DB3-97FE-139D1DF27508}" presName="node" presStyleLbl="node1" presStyleIdx="2" presStyleCnt="3" custLinFactX="-100000" custLinFactNeighborX="-147698" custLinFactNeighborY="1563">
        <dgm:presLayoutVars>
          <dgm:bulletEnabled val="1"/>
        </dgm:presLayoutVars>
      </dgm:prSet>
      <dgm:spPr/>
      <dgm:t>
        <a:bodyPr/>
        <a:lstStyle/>
        <a:p>
          <a:endParaRPr lang="nl-NL"/>
        </a:p>
      </dgm:t>
    </dgm:pt>
  </dgm:ptLst>
  <dgm:cxnLst>
    <dgm:cxn modelId="{4AED6068-8139-4877-9BFC-0AA873E3667A}" srcId="{B427BFAB-B1F1-49A9-ACF4-A562722F641F}" destId="{3AE02E11-01A9-45FF-B723-8225A954E5DB}" srcOrd="0" destOrd="0" parTransId="{F5EBD353-EA4A-4FCE-BA95-13D8A4B4A7EA}" sibTransId="{B2C66402-536D-4D6D-BC50-A0973A9D209C}"/>
    <dgm:cxn modelId="{A3F40262-AC86-4E58-BE27-8F11E285F580}" srcId="{B427BFAB-B1F1-49A9-ACF4-A562722F641F}" destId="{BA65AA72-ED5B-4DB3-97FE-139D1DF27508}" srcOrd="2" destOrd="0" parTransId="{BE800BAA-2740-4B92-826E-63FF9714C71C}" sibTransId="{EAF6A0F8-F783-4C0F-BFF9-EF742571CE70}"/>
    <dgm:cxn modelId="{D61C4BF3-8DBE-4826-BF47-587B6BCDD5E1}" type="presOf" srcId="{3AE02E11-01A9-45FF-B723-8225A954E5DB}" destId="{1BEDF060-402D-4E96-8277-BA7AA329FDF7}" srcOrd="0" destOrd="0" presId="urn:microsoft.com/office/officeart/2005/8/layout/hList6"/>
    <dgm:cxn modelId="{BD90A451-B707-49D1-B2F1-6EF2EA0CC963}" srcId="{B427BFAB-B1F1-49A9-ACF4-A562722F641F}" destId="{7C2CCF94-0A69-4098-89CC-6614DC8A3321}" srcOrd="1" destOrd="0" parTransId="{3B4DF822-8E40-4356-8791-A517E09A5F95}" sibTransId="{811B1C0C-6194-4A38-9757-C66E7FA0491E}"/>
    <dgm:cxn modelId="{25312422-D84E-4066-B5E0-757BB249D7E2}" type="presOf" srcId="{BA65AA72-ED5B-4DB3-97FE-139D1DF27508}" destId="{65C13732-8A4B-4B53-8D55-F2789A94EB82}" srcOrd="0" destOrd="0" presId="urn:microsoft.com/office/officeart/2005/8/layout/hList6"/>
    <dgm:cxn modelId="{E25504C3-3EC1-44DE-9E89-DED7BE36E29B}" type="presOf" srcId="{7C2CCF94-0A69-4098-89CC-6614DC8A3321}" destId="{BBA8B851-62EC-4A9F-A04C-3A4CA82246CC}" srcOrd="0" destOrd="0" presId="urn:microsoft.com/office/officeart/2005/8/layout/hList6"/>
    <dgm:cxn modelId="{D99D15BD-41E8-4994-B9F4-A9C08426252C}" type="presOf" srcId="{B427BFAB-B1F1-49A9-ACF4-A562722F641F}" destId="{435BBCC5-D249-4EBF-874B-A83419C58EFA}" srcOrd="0" destOrd="0" presId="urn:microsoft.com/office/officeart/2005/8/layout/hList6"/>
    <dgm:cxn modelId="{52CC0B5E-227C-4A4F-BF50-2984CF7A678B}" type="presParOf" srcId="{435BBCC5-D249-4EBF-874B-A83419C58EFA}" destId="{1BEDF060-402D-4E96-8277-BA7AA329FDF7}" srcOrd="0" destOrd="0" presId="urn:microsoft.com/office/officeart/2005/8/layout/hList6"/>
    <dgm:cxn modelId="{18673EA1-23DB-46C4-B117-E515CA7EE07C}" type="presParOf" srcId="{435BBCC5-D249-4EBF-874B-A83419C58EFA}" destId="{BA656927-8F4E-412D-80E8-8A7E7FD6D7CB}" srcOrd="1" destOrd="0" presId="urn:microsoft.com/office/officeart/2005/8/layout/hList6"/>
    <dgm:cxn modelId="{424F3200-549B-468D-8E41-B0ACBE6096CA}" type="presParOf" srcId="{435BBCC5-D249-4EBF-874B-A83419C58EFA}" destId="{BBA8B851-62EC-4A9F-A04C-3A4CA82246CC}" srcOrd="2" destOrd="0" presId="urn:microsoft.com/office/officeart/2005/8/layout/hList6"/>
    <dgm:cxn modelId="{9AB53DE0-1558-4A28-BA52-C0D0EFC71BEC}" type="presParOf" srcId="{435BBCC5-D249-4EBF-874B-A83419C58EFA}" destId="{E81D26BE-5637-4717-AD64-0C13FCA8B80B}" srcOrd="3" destOrd="0" presId="urn:microsoft.com/office/officeart/2005/8/layout/hList6"/>
    <dgm:cxn modelId="{5425EEF2-564F-4DB1-AAE5-2E2B8E39E7C8}" type="presParOf" srcId="{435BBCC5-D249-4EBF-874B-A83419C58EFA}" destId="{65C13732-8A4B-4B53-8D55-F2789A94EB82}"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DF060-402D-4E96-8277-BA7AA329FDF7}">
      <dsp:nvSpPr>
        <dsp:cNvPr id="0" name=""/>
        <dsp:cNvSpPr/>
      </dsp:nvSpPr>
      <dsp:spPr>
        <a:xfrm rot="16200000">
          <a:off x="6211826" y="-235157"/>
          <a:ext cx="2397713" cy="286802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nl-NL" sz="2000" kern="1200" dirty="0" smtClean="0"/>
            <a:t>Tuinbouw</a:t>
          </a:r>
        </a:p>
        <a:p>
          <a:pPr lvl="0" algn="ctr" defTabSz="889000">
            <a:lnSpc>
              <a:spcPct val="90000"/>
            </a:lnSpc>
            <a:spcBef>
              <a:spcPct val="0"/>
            </a:spcBef>
            <a:spcAft>
              <a:spcPct val="35000"/>
            </a:spcAft>
          </a:pPr>
          <a:r>
            <a:rPr lang="nl-NL" sz="2000" kern="1200" dirty="0" smtClean="0"/>
            <a:t>industrie</a:t>
          </a:r>
        </a:p>
        <a:p>
          <a:pPr lvl="0" algn="ctr" defTabSz="889000">
            <a:lnSpc>
              <a:spcPct val="90000"/>
            </a:lnSpc>
            <a:spcBef>
              <a:spcPct val="0"/>
            </a:spcBef>
            <a:spcAft>
              <a:spcPct val="35000"/>
            </a:spcAft>
          </a:pPr>
          <a:r>
            <a:rPr lang="nl-NL" sz="2000" kern="1200" dirty="0" smtClean="0"/>
            <a:t>Gebouwde omgeving</a:t>
          </a:r>
        </a:p>
        <a:p>
          <a:pPr lvl="0" algn="ctr" defTabSz="889000">
            <a:lnSpc>
              <a:spcPct val="90000"/>
            </a:lnSpc>
            <a:spcBef>
              <a:spcPct val="0"/>
            </a:spcBef>
            <a:spcAft>
              <a:spcPct val="35000"/>
            </a:spcAft>
          </a:pPr>
          <a:r>
            <a:rPr lang="nl-NL" sz="2000" kern="1200" dirty="0" smtClean="0"/>
            <a:t>mobiliteit </a:t>
          </a:r>
        </a:p>
        <a:p>
          <a:pPr lvl="0" algn="ctr" defTabSz="889000">
            <a:lnSpc>
              <a:spcPct val="90000"/>
            </a:lnSpc>
            <a:spcBef>
              <a:spcPct val="0"/>
            </a:spcBef>
            <a:spcAft>
              <a:spcPct val="35000"/>
            </a:spcAft>
          </a:pPr>
          <a:r>
            <a:rPr lang="nl-NL" sz="2000" kern="1200" dirty="0" smtClean="0"/>
            <a:t>grondstoffen</a:t>
          </a:r>
        </a:p>
      </dsp:txBody>
      <dsp:txXfrm rot="5400000">
        <a:off x="5976669" y="479543"/>
        <a:ext cx="2868028" cy="1438627"/>
      </dsp:txXfrm>
    </dsp:sp>
    <dsp:sp modelId="{BBA8B851-62EC-4A9F-A04C-3A4CA82246CC}">
      <dsp:nvSpPr>
        <dsp:cNvPr id="0" name=""/>
        <dsp:cNvSpPr/>
      </dsp:nvSpPr>
      <dsp:spPr>
        <a:xfrm rot="16200000">
          <a:off x="235157" y="-235157"/>
          <a:ext cx="2397713" cy="286802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7234" bIns="0" numCol="1" spcCol="1270" anchor="ctr" anchorCtr="0">
          <a:noAutofit/>
        </a:bodyPr>
        <a:lstStyle/>
        <a:p>
          <a:pPr lvl="0" algn="ctr" defTabSz="666750">
            <a:lnSpc>
              <a:spcPct val="90000"/>
            </a:lnSpc>
            <a:spcBef>
              <a:spcPct val="0"/>
            </a:spcBef>
            <a:spcAft>
              <a:spcPct val="35000"/>
            </a:spcAft>
          </a:pPr>
          <a:r>
            <a:rPr lang="nl-NL" sz="1500" kern="1200" dirty="0" smtClean="0"/>
            <a:t>Wind</a:t>
          </a:r>
        </a:p>
        <a:p>
          <a:pPr lvl="0" algn="ctr" defTabSz="666750">
            <a:lnSpc>
              <a:spcPct val="90000"/>
            </a:lnSpc>
            <a:spcBef>
              <a:spcPct val="0"/>
            </a:spcBef>
            <a:spcAft>
              <a:spcPct val="35000"/>
            </a:spcAft>
          </a:pPr>
          <a:r>
            <a:rPr lang="nl-NL" sz="1500" kern="1200" dirty="0" smtClean="0"/>
            <a:t>Zon</a:t>
          </a:r>
        </a:p>
        <a:p>
          <a:pPr lvl="0" algn="ctr" defTabSz="666750">
            <a:lnSpc>
              <a:spcPct val="90000"/>
            </a:lnSpc>
            <a:spcBef>
              <a:spcPct val="0"/>
            </a:spcBef>
            <a:spcAft>
              <a:spcPct val="35000"/>
            </a:spcAft>
          </a:pPr>
          <a:r>
            <a:rPr lang="nl-NL" sz="1500" kern="1200" dirty="0" smtClean="0"/>
            <a:t>Water</a:t>
          </a:r>
        </a:p>
        <a:p>
          <a:pPr lvl="0" algn="ctr" defTabSz="666750">
            <a:lnSpc>
              <a:spcPct val="90000"/>
            </a:lnSpc>
            <a:spcBef>
              <a:spcPct val="0"/>
            </a:spcBef>
            <a:spcAft>
              <a:spcPct val="35000"/>
            </a:spcAft>
          </a:pPr>
          <a:r>
            <a:rPr lang="nl-NL" sz="1500" kern="1200" dirty="0" smtClean="0"/>
            <a:t>Geothermie</a:t>
          </a:r>
        </a:p>
        <a:p>
          <a:pPr lvl="0" algn="ctr" defTabSz="666750">
            <a:lnSpc>
              <a:spcPct val="90000"/>
            </a:lnSpc>
            <a:spcBef>
              <a:spcPct val="0"/>
            </a:spcBef>
            <a:spcAft>
              <a:spcPct val="35000"/>
            </a:spcAft>
          </a:pPr>
          <a:r>
            <a:rPr lang="nl-NL" sz="1500" kern="1200" dirty="0" smtClean="0"/>
            <a:t>biomassa</a:t>
          </a:r>
          <a:endParaRPr lang="nl-NL" sz="1500" kern="1200" dirty="0"/>
        </a:p>
      </dsp:txBody>
      <dsp:txXfrm rot="5400000">
        <a:off x="0" y="479543"/>
        <a:ext cx="2868028" cy="1438627"/>
      </dsp:txXfrm>
    </dsp:sp>
    <dsp:sp modelId="{65C13732-8A4B-4B53-8D55-F2789A94EB82}">
      <dsp:nvSpPr>
        <dsp:cNvPr id="0" name=""/>
        <dsp:cNvSpPr/>
      </dsp:nvSpPr>
      <dsp:spPr>
        <a:xfrm rot="16200000">
          <a:off x="3216792" y="-235157"/>
          <a:ext cx="2397713" cy="286802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7234" bIns="0" numCol="1" spcCol="1270" anchor="ctr" anchorCtr="0">
          <a:noAutofit/>
        </a:bodyPr>
        <a:lstStyle/>
        <a:p>
          <a:pPr lvl="0" algn="ctr" defTabSz="666750">
            <a:lnSpc>
              <a:spcPct val="90000"/>
            </a:lnSpc>
            <a:spcBef>
              <a:spcPct val="0"/>
            </a:spcBef>
            <a:spcAft>
              <a:spcPct val="35000"/>
            </a:spcAft>
          </a:pPr>
          <a:r>
            <a:rPr lang="nl-NL" sz="1500" kern="1200" dirty="0" smtClean="0"/>
            <a:t>Elektriciteit</a:t>
          </a:r>
        </a:p>
        <a:p>
          <a:pPr lvl="0" algn="ctr" defTabSz="666750">
            <a:lnSpc>
              <a:spcPct val="90000"/>
            </a:lnSpc>
            <a:spcBef>
              <a:spcPct val="0"/>
            </a:spcBef>
            <a:spcAft>
              <a:spcPct val="35000"/>
            </a:spcAft>
          </a:pPr>
          <a:r>
            <a:rPr lang="nl-NL" sz="1500" kern="1200" dirty="0" smtClean="0"/>
            <a:t>Warm water</a:t>
          </a:r>
        </a:p>
        <a:p>
          <a:pPr lvl="0" algn="ctr" defTabSz="666750">
            <a:lnSpc>
              <a:spcPct val="90000"/>
            </a:lnSpc>
            <a:spcBef>
              <a:spcPct val="0"/>
            </a:spcBef>
            <a:spcAft>
              <a:spcPct val="35000"/>
            </a:spcAft>
          </a:pPr>
          <a:r>
            <a:rPr lang="nl-NL" sz="1500" kern="1200" dirty="0" smtClean="0"/>
            <a:t>Duurzaam gas</a:t>
          </a:r>
          <a:endParaRPr lang="nl-NL" sz="1500" kern="1200" dirty="0"/>
        </a:p>
      </dsp:txBody>
      <dsp:txXfrm rot="5400000">
        <a:off x="2981635" y="479543"/>
        <a:ext cx="2868028" cy="143862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9144E62-1992-44F3-9A77-3453B25F62BE}" type="datetimeFigureOut">
              <a:rPr lang="nl-NL" smtClean="0"/>
              <a:t>29-9-2018</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4D81F02-047D-403F-9E25-9A1BD08F2E92}" type="slidenum">
              <a:rPr lang="nl-NL" smtClean="0"/>
              <a:t>‹nr.›</a:t>
            </a:fld>
            <a:endParaRPr lang="nl-NL"/>
          </a:p>
        </p:txBody>
      </p:sp>
    </p:spTree>
    <p:extLst>
      <p:ext uri="{BB962C8B-B14F-4D97-AF65-F5344CB8AC3E}">
        <p14:creationId xmlns:p14="http://schemas.microsoft.com/office/powerpoint/2010/main" val="832954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12B2340-9F42-4794-B6AA-D3870AEB93E2}" type="datetimeFigureOut">
              <a:rPr lang="nl-NL"/>
              <a:pPr>
                <a:defRPr/>
              </a:pPr>
              <a:t>29-9-2018</a:t>
            </a:fld>
            <a:endParaRPr lang="nl-NL"/>
          </a:p>
        </p:txBody>
      </p:sp>
      <p:sp>
        <p:nvSpPr>
          <p:cNvPr id="4" name="Tijdelijke aanduiding voor dia-afbeelding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630AAEE-0758-409F-8CB2-32BBEA74EE7C}" type="slidenum">
              <a:rPr lang="nl-NL"/>
              <a:pPr>
                <a:defRPr/>
              </a:pPr>
              <a:t>‹nr.›</a:t>
            </a:fld>
            <a:endParaRPr lang="nl-NL"/>
          </a:p>
        </p:txBody>
      </p:sp>
    </p:spTree>
    <p:extLst>
      <p:ext uri="{BB962C8B-B14F-4D97-AF65-F5344CB8AC3E}">
        <p14:creationId xmlns:p14="http://schemas.microsoft.com/office/powerpoint/2010/main" val="22580143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mn-lt"/>
        <a:ea typeface="+mn-ea"/>
        <a:cs typeface="+mn-cs"/>
      </a:defRPr>
    </a:lvl1pPr>
    <a:lvl2pPr marL="408176" algn="l" rtl="0" fontAlgn="base">
      <a:spcBef>
        <a:spcPct val="30000"/>
      </a:spcBef>
      <a:spcAft>
        <a:spcPct val="0"/>
      </a:spcAft>
      <a:defRPr sz="1100" kern="1200">
        <a:solidFill>
          <a:schemeClr val="tx1"/>
        </a:solidFill>
        <a:latin typeface="+mn-lt"/>
        <a:ea typeface="+mn-ea"/>
        <a:cs typeface="+mn-cs"/>
      </a:defRPr>
    </a:lvl2pPr>
    <a:lvl3pPr marL="816351" algn="l" rtl="0" fontAlgn="base">
      <a:spcBef>
        <a:spcPct val="30000"/>
      </a:spcBef>
      <a:spcAft>
        <a:spcPct val="0"/>
      </a:spcAft>
      <a:defRPr sz="1100" kern="1200">
        <a:solidFill>
          <a:schemeClr val="tx1"/>
        </a:solidFill>
        <a:latin typeface="+mn-lt"/>
        <a:ea typeface="+mn-ea"/>
        <a:cs typeface="+mn-cs"/>
      </a:defRPr>
    </a:lvl3pPr>
    <a:lvl4pPr marL="1224527" algn="l" rtl="0" fontAlgn="base">
      <a:spcBef>
        <a:spcPct val="30000"/>
      </a:spcBef>
      <a:spcAft>
        <a:spcPct val="0"/>
      </a:spcAft>
      <a:defRPr sz="1100" kern="1200">
        <a:solidFill>
          <a:schemeClr val="tx1"/>
        </a:solidFill>
        <a:latin typeface="+mn-lt"/>
        <a:ea typeface="+mn-ea"/>
        <a:cs typeface="+mn-cs"/>
      </a:defRPr>
    </a:lvl4pPr>
    <a:lvl5pPr marL="1632703" algn="l" rtl="0" fontAlgn="base">
      <a:spcBef>
        <a:spcPct val="30000"/>
      </a:spcBef>
      <a:spcAft>
        <a:spcPct val="0"/>
      </a:spcAft>
      <a:defRPr sz="1100" kern="1200">
        <a:solidFill>
          <a:schemeClr val="tx1"/>
        </a:solidFill>
        <a:latin typeface="+mn-lt"/>
        <a:ea typeface="+mn-ea"/>
        <a:cs typeface="+mn-cs"/>
      </a:defRPr>
    </a:lvl5pPr>
    <a:lvl6pPr marL="2040878" algn="l" defTabSz="816351" rtl="0" eaLnBrk="1" latinLnBrk="0" hangingPunct="1">
      <a:defRPr sz="1100" kern="1200">
        <a:solidFill>
          <a:schemeClr val="tx1"/>
        </a:solidFill>
        <a:latin typeface="+mn-lt"/>
        <a:ea typeface="+mn-ea"/>
        <a:cs typeface="+mn-cs"/>
      </a:defRPr>
    </a:lvl6pPr>
    <a:lvl7pPr marL="2449054" algn="l" defTabSz="816351" rtl="0" eaLnBrk="1" latinLnBrk="0" hangingPunct="1">
      <a:defRPr sz="1100" kern="1200">
        <a:solidFill>
          <a:schemeClr val="tx1"/>
        </a:solidFill>
        <a:latin typeface="+mn-lt"/>
        <a:ea typeface="+mn-ea"/>
        <a:cs typeface="+mn-cs"/>
      </a:defRPr>
    </a:lvl7pPr>
    <a:lvl8pPr marL="2857229" algn="l" defTabSz="816351" rtl="0" eaLnBrk="1" latinLnBrk="0" hangingPunct="1">
      <a:defRPr sz="1100" kern="1200">
        <a:solidFill>
          <a:schemeClr val="tx1"/>
        </a:solidFill>
        <a:latin typeface="+mn-lt"/>
        <a:ea typeface="+mn-ea"/>
        <a:cs typeface="+mn-cs"/>
      </a:defRPr>
    </a:lvl8pPr>
    <a:lvl9pPr marL="3265405" algn="l" defTabSz="81635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NL" dirty="0" smtClean="0"/>
              <a:t>Fridge</a:t>
            </a:r>
          </a:p>
          <a:p>
            <a:r>
              <a:rPr lang="nl-NL" dirty="0" err="1" smtClean="0"/>
              <a:t>Airtight</a:t>
            </a:r>
            <a:endParaRPr lang="nl-NL" dirty="0" smtClean="0"/>
          </a:p>
          <a:p>
            <a:r>
              <a:rPr lang="nl-NL" dirty="0" err="1" smtClean="0"/>
              <a:t>Seperation</a:t>
            </a:r>
            <a:r>
              <a:rPr lang="nl-NL" dirty="0" smtClean="0"/>
              <a:t> </a:t>
            </a:r>
            <a:r>
              <a:rPr lang="nl-NL" dirty="0" err="1" smtClean="0"/>
              <a:t>between</a:t>
            </a:r>
            <a:r>
              <a:rPr lang="nl-NL" dirty="0" smtClean="0"/>
              <a:t> hot </a:t>
            </a:r>
            <a:r>
              <a:rPr lang="nl-NL" dirty="0" err="1" smtClean="0"/>
              <a:t>and</a:t>
            </a:r>
            <a:r>
              <a:rPr lang="nl-NL" dirty="0" smtClean="0"/>
              <a:t> </a:t>
            </a:r>
            <a:r>
              <a:rPr lang="nl-NL" dirty="0" err="1" smtClean="0"/>
              <a:t>cold</a:t>
            </a:r>
            <a:endParaRPr lang="nl-NL" dirty="0" smtClean="0"/>
          </a:p>
          <a:p>
            <a:r>
              <a:rPr lang="nl-NL" dirty="0" smtClean="0"/>
              <a:t>Open </a:t>
            </a:r>
            <a:r>
              <a:rPr lang="nl-NL" dirty="0" err="1" smtClean="0"/>
              <a:t>and</a:t>
            </a:r>
            <a:r>
              <a:rPr lang="nl-NL" baseline="0" dirty="0" smtClean="0"/>
              <a:t> close </a:t>
            </a:r>
            <a:r>
              <a:rPr lang="nl-NL" baseline="0" dirty="0" err="1" smtClean="0"/>
              <a:t>with</a:t>
            </a:r>
            <a:r>
              <a:rPr lang="nl-NL" baseline="0" dirty="0" smtClean="0"/>
              <a:t> force</a:t>
            </a:r>
          </a:p>
          <a:p>
            <a:r>
              <a:rPr lang="nl-NL" baseline="0" dirty="0" smtClean="0"/>
              <a:t>In </a:t>
            </a:r>
            <a:r>
              <a:rPr lang="nl-NL" baseline="0" dirty="0" err="1" smtClean="0"/>
              <a:t>the</a:t>
            </a:r>
            <a:r>
              <a:rPr lang="nl-NL" baseline="0" dirty="0" smtClean="0"/>
              <a:t> </a:t>
            </a:r>
            <a:r>
              <a:rPr lang="nl-NL" baseline="0" dirty="0" err="1" smtClean="0"/>
              <a:t>summer</a:t>
            </a:r>
            <a:r>
              <a:rPr lang="nl-NL" baseline="0" dirty="0" smtClean="0"/>
              <a:t> </a:t>
            </a:r>
            <a:r>
              <a:rPr lang="nl-NL" baseline="0" dirty="0" err="1" smtClean="0"/>
              <a:t>it</a:t>
            </a:r>
            <a:r>
              <a:rPr lang="nl-NL" baseline="0" dirty="0" smtClean="0"/>
              <a:t> </a:t>
            </a:r>
            <a:r>
              <a:rPr lang="nl-NL" baseline="0" dirty="0" err="1" smtClean="0"/>
              <a:t>curved</a:t>
            </a:r>
            <a:endParaRPr lang="nl-NL" dirty="0" smtClean="0"/>
          </a:p>
          <a:p>
            <a:endParaRPr lang="nl-NL" dirty="0" smtClean="0"/>
          </a:p>
          <a:p>
            <a:r>
              <a:rPr lang="nl-NL" baseline="0" dirty="0" err="1" smtClean="0"/>
              <a:t>twice</a:t>
            </a:r>
            <a:r>
              <a:rPr lang="nl-NL" baseline="0" dirty="0" smtClean="0"/>
              <a:t> as </a:t>
            </a:r>
            <a:r>
              <a:rPr lang="nl-NL" baseline="0" dirty="0" err="1" smtClean="0"/>
              <a:t>cheap</a:t>
            </a:r>
            <a:r>
              <a:rPr lang="nl-NL" baseline="0" dirty="0" smtClean="0"/>
              <a:t> as a complete front door</a:t>
            </a:r>
          </a:p>
          <a:p>
            <a:r>
              <a:rPr lang="nl-NL" baseline="0" dirty="0" smtClean="0"/>
              <a:t>The door is 10 </a:t>
            </a:r>
            <a:r>
              <a:rPr lang="nl-NL" baseline="0" dirty="0" err="1" smtClean="0"/>
              <a:t>times</a:t>
            </a:r>
            <a:r>
              <a:rPr lang="nl-NL" baseline="0" dirty="0" smtClean="0"/>
              <a:t> </a:t>
            </a:r>
            <a:r>
              <a:rPr lang="nl-NL" baseline="0" dirty="0" err="1" smtClean="0"/>
              <a:t>cheaper</a:t>
            </a:r>
            <a:r>
              <a:rPr lang="nl-NL" baseline="0" dirty="0" smtClean="0"/>
              <a:t> </a:t>
            </a:r>
            <a:endParaRPr lang="nl-NL" dirty="0" smtClean="0"/>
          </a:p>
          <a:p>
            <a:endParaRPr lang="en-GB" dirty="0"/>
          </a:p>
        </p:txBody>
      </p:sp>
      <p:sp>
        <p:nvSpPr>
          <p:cNvPr id="4" name="Tijdelijke aanduiding voor dianummer 3"/>
          <p:cNvSpPr>
            <a:spLocks noGrp="1"/>
          </p:cNvSpPr>
          <p:nvPr>
            <p:ph type="sldNum" sz="quarter" idx="10"/>
          </p:nvPr>
        </p:nvSpPr>
        <p:spPr/>
        <p:txBody>
          <a:bodyPr/>
          <a:lstStyle/>
          <a:p>
            <a:fld id="{2D4B021C-9540-1748-8803-65959F9AF0C6}" type="slidenum">
              <a:rPr lang="nl-NL" smtClean="0">
                <a:solidFill>
                  <a:prstClr val="black"/>
                </a:solidFill>
              </a:rPr>
              <a:pPr/>
              <a:t>19</a:t>
            </a:fld>
            <a:endParaRPr lang="nl-NL" dirty="0">
              <a:solidFill>
                <a:prstClr val="black"/>
              </a:solidFill>
            </a:endParaRPr>
          </a:p>
        </p:txBody>
      </p:sp>
    </p:spTree>
    <p:extLst>
      <p:ext uri="{BB962C8B-B14F-4D97-AF65-F5344CB8AC3E}">
        <p14:creationId xmlns:p14="http://schemas.microsoft.com/office/powerpoint/2010/main" val="37640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nl-NL" sz="1200" b="0" i="0" u="none" strike="noStrike" kern="1200" cap="none" dirty="0" smtClean="0">
                <a:solidFill>
                  <a:schemeClr val="dk1"/>
                </a:solidFill>
                <a:effectLst/>
                <a:latin typeface="Calibri"/>
                <a:ea typeface="Calibri"/>
                <a:cs typeface="Calibri"/>
                <a:sym typeface="Calibri"/>
              </a:rPr>
              <a:t>Maar laat ik wat voorbeelden noemen.</a:t>
            </a:r>
            <a:endParaRPr lang="nl-NL" b="0" dirty="0" smtClean="0">
              <a:effectLst/>
            </a:endParaRPr>
          </a:p>
          <a:p>
            <a:pPr rtl="0"/>
            <a:r>
              <a:rPr lang="nl-NL" sz="1200" b="0" i="0" u="none" strike="noStrike" kern="1200" cap="none" dirty="0" smtClean="0">
                <a:solidFill>
                  <a:schemeClr val="dk1"/>
                </a:solidFill>
                <a:effectLst/>
                <a:latin typeface="Calibri"/>
                <a:ea typeface="Calibri"/>
                <a:cs typeface="Calibri"/>
                <a:sym typeface="Calibri"/>
              </a:rPr>
              <a:t>Allereerst energie. De tuinbouw was lang grootgebruiker van fossiele energie. Om verschillende redenen is dat niet toekomstgericht. Daarom is er een enorme energietransitie gaande. De Greenport maakt die mede mogelijk. Zo hebben in onze regio enkele succesvolle aardwarmte-boringen plaatsgevonden. Het potplantenbedrijf </a:t>
            </a:r>
            <a:r>
              <a:rPr lang="nl-NL" sz="1200" b="0" i="0" u="none" strike="noStrike" kern="1200" cap="none" dirty="0" err="1" smtClean="0">
                <a:solidFill>
                  <a:schemeClr val="dk1"/>
                </a:solidFill>
                <a:effectLst/>
                <a:latin typeface="Calibri"/>
                <a:ea typeface="Calibri"/>
                <a:cs typeface="Calibri"/>
                <a:sym typeface="Calibri"/>
              </a:rPr>
              <a:t>Ammerlaan</a:t>
            </a:r>
            <a:r>
              <a:rPr lang="nl-NL" sz="1200" b="0" i="0" u="none" strike="noStrike" kern="1200" cap="none" dirty="0" smtClean="0">
                <a:solidFill>
                  <a:schemeClr val="dk1"/>
                </a:solidFill>
                <a:effectLst/>
                <a:latin typeface="Calibri"/>
                <a:ea typeface="Calibri"/>
                <a:cs typeface="Calibri"/>
                <a:sym typeface="Calibri"/>
              </a:rPr>
              <a:t> TGI verwarmt met geothermie een aantal andere bedrijven, een seniorencomplex, een zwembad en 470 woningen. </a:t>
            </a:r>
            <a:endParaRPr lang="nl-NL" b="0" dirty="0" smtClean="0">
              <a:effectLst/>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Calibri"/>
                <a:ea typeface="Calibri"/>
                <a:cs typeface="Calibri"/>
                <a:sym typeface="Calibri"/>
              </a:rPr>
              <a:t>33</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51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pPr>
              <a:defRPr/>
            </a:pPr>
            <a:fld id="{1C317677-2B1C-4E5E-83BD-D5E2DD81EB30}" type="datetimeFigureOut">
              <a:rPr lang="nl-NL" smtClean="0"/>
              <a:pPr>
                <a:defRPr/>
              </a:pPr>
              <a:t>29-9-2018</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7BF3F36A-7D27-4AC9-8216-69D87406DB00}" type="slidenum">
              <a:rPr lang="nl-NL" smtClean="0"/>
              <a:pPr>
                <a:defRPr/>
              </a:pPr>
              <a:t>‹nr.›</a:t>
            </a:fld>
            <a:endParaRPr lang="nl-NL"/>
          </a:p>
        </p:txBody>
      </p:sp>
    </p:spTree>
    <p:extLst>
      <p:ext uri="{BB962C8B-B14F-4D97-AF65-F5344CB8AC3E}">
        <p14:creationId xmlns:p14="http://schemas.microsoft.com/office/powerpoint/2010/main" val="212853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pPr>
              <a:defRPr/>
            </a:pPr>
            <a:fld id="{5DCE5708-C9E8-4FF3-A1ED-B51C6F56DA13}" type="datetimeFigureOut">
              <a:rPr lang="nl-NL" smtClean="0"/>
              <a:pPr>
                <a:defRPr/>
              </a:pPr>
              <a:t>29-9-2018</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3B80426C-A89B-4128-A955-FA6295BD8A25}" type="slidenum">
              <a:rPr lang="nl-NL" smtClean="0"/>
              <a:pPr>
                <a:defRPr/>
              </a:pPr>
              <a:t>‹nr.›</a:t>
            </a:fld>
            <a:endParaRPr lang="nl-NL"/>
          </a:p>
        </p:txBody>
      </p:sp>
    </p:spTree>
    <p:extLst>
      <p:ext uri="{BB962C8B-B14F-4D97-AF65-F5344CB8AC3E}">
        <p14:creationId xmlns:p14="http://schemas.microsoft.com/office/powerpoint/2010/main" val="3612924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pPr>
              <a:defRPr/>
            </a:pPr>
            <a:fld id="{012CEB26-66B2-4B8E-9B82-96C5B102E3B4}" type="datetimeFigureOut">
              <a:rPr lang="nl-NL" smtClean="0"/>
              <a:pPr>
                <a:defRPr/>
              </a:pPr>
              <a:t>29-9-2018</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1056907E-BD25-47E0-ACFB-5DE6DB8F2C2E}" type="slidenum">
              <a:rPr lang="nl-NL" smtClean="0"/>
              <a:pPr>
                <a:defRPr/>
              </a:pPr>
              <a:t>‹nr.›</a:t>
            </a:fld>
            <a:endParaRPr lang="nl-NL"/>
          </a:p>
        </p:txBody>
      </p:sp>
    </p:spTree>
    <p:extLst>
      <p:ext uri="{BB962C8B-B14F-4D97-AF65-F5344CB8AC3E}">
        <p14:creationId xmlns:p14="http://schemas.microsoft.com/office/powerpoint/2010/main" val="347583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pPr>
              <a:defRPr/>
            </a:pPr>
            <a:fld id="{C7BA3875-F669-4879-886C-1310F0E65867}" type="datetimeFigureOut">
              <a:rPr lang="nl-NL" smtClean="0"/>
              <a:pPr>
                <a:defRPr/>
              </a:pPr>
              <a:t>29-9-2018</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FB3E7434-C3B1-4B4A-9513-C8A82D411B97}" type="slidenum">
              <a:rPr lang="nl-NL" smtClean="0"/>
              <a:pPr>
                <a:defRPr/>
              </a:pPr>
              <a:t>‹nr.›</a:t>
            </a:fld>
            <a:endParaRPr lang="nl-NL"/>
          </a:p>
        </p:txBody>
      </p:sp>
    </p:spTree>
    <p:extLst>
      <p:ext uri="{BB962C8B-B14F-4D97-AF65-F5344CB8AC3E}">
        <p14:creationId xmlns:p14="http://schemas.microsoft.com/office/powerpoint/2010/main" val="285585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pPr>
              <a:defRPr/>
            </a:pPr>
            <a:fld id="{1E6533E4-9028-43B0-805A-036C26CB3723}" type="datetimeFigureOut">
              <a:rPr lang="nl-NL" smtClean="0"/>
              <a:pPr>
                <a:defRPr/>
              </a:pPr>
              <a:t>29-9-2018</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624C59C7-6A25-49CE-8AB6-EFAC2918F04D}" type="slidenum">
              <a:rPr lang="nl-NL" smtClean="0"/>
              <a:pPr>
                <a:defRPr/>
              </a:pPr>
              <a:t>‹nr.›</a:t>
            </a:fld>
            <a:endParaRPr lang="nl-NL"/>
          </a:p>
        </p:txBody>
      </p:sp>
    </p:spTree>
    <p:extLst>
      <p:ext uri="{BB962C8B-B14F-4D97-AF65-F5344CB8AC3E}">
        <p14:creationId xmlns:p14="http://schemas.microsoft.com/office/powerpoint/2010/main" val="45114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pPr>
              <a:defRPr/>
            </a:pPr>
            <a:fld id="{34325989-D24F-4A57-B926-458BDDC745DA}" type="datetimeFigureOut">
              <a:rPr lang="nl-NL" smtClean="0"/>
              <a:pPr>
                <a:defRPr/>
              </a:pPr>
              <a:t>29-9-2018</a:t>
            </a:fld>
            <a:endParaRPr lang="nl-NL"/>
          </a:p>
        </p:txBody>
      </p:sp>
      <p:sp>
        <p:nvSpPr>
          <p:cNvPr id="6" name="Tijdelijke aanduiding voor voettekst 5"/>
          <p:cNvSpPr>
            <a:spLocks noGrp="1"/>
          </p:cNvSpPr>
          <p:nvPr>
            <p:ph type="ftr" sz="quarter" idx="11"/>
          </p:nvPr>
        </p:nvSpPr>
        <p:spPr/>
        <p:txBody>
          <a:bodyPr/>
          <a:lstStyle/>
          <a:p>
            <a:pPr>
              <a:defRPr/>
            </a:pPr>
            <a:endParaRPr lang="nl-NL"/>
          </a:p>
        </p:txBody>
      </p:sp>
      <p:sp>
        <p:nvSpPr>
          <p:cNvPr id="7" name="Tijdelijke aanduiding voor dianummer 6"/>
          <p:cNvSpPr>
            <a:spLocks noGrp="1"/>
          </p:cNvSpPr>
          <p:nvPr>
            <p:ph type="sldNum" sz="quarter" idx="12"/>
          </p:nvPr>
        </p:nvSpPr>
        <p:spPr/>
        <p:txBody>
          <a:bodyPr/>
          <a:lstStyle/>
          <a:p>
            <a:pPr>
              <a:defRPr/>
            </a:pPr>
            <a:fld id="{776D8616-4344-42F6-B6B2-F7B45987725B}" type="slidenum">
              <a:rPr lang="nl-NL" smtClean="0"/>
              <a:pPr>
                <a:defRPr/>
              </a:pPr>
              <a:t>‹nr.›</a:t>
            </a:fld>
            <a:endParaRPr lang="nl-NL"/>
          </a:p>
        </p:txBody>
      </p:sp>
    </p:spTree>
    <p:extLst>
      <p:ext uri="{BB962C8B-B14F-4D97-AF65-F5344CB8AC3E}">
        <p14:creationId xmlns:p14="http://schemas.microsoft.com/office/powerpoint/2010/main" val="295906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pPr>
              <a:defRPr/>
            </a:pPr>
            <a:fld id="{00FC344E-01EC-4D11-8570-F969D7E463E5}" type="datetimeFigureOut">
              <a:rPr lang="nl-NL" smtClean="0"/>
              <a:pPr>
                <a:defRPr/>
              </a:pPr>
              <a:t>29-9-2018</a:t>
            </a:fld>
            <a:endParaRPr lang="nl-NL"/>
          </a:p>
        </p:txBody>
      </p:sp>
      <p:sp>
        <p:nvSpPr>
          <p:cNvPr id="8" name="Tijdelijke aanduiding voor voettekst 7"/>
          <p:cNvSpPr>
            <a:spLocks noGrp="1"/>
          </p:cNvSpPr>
          <p:nvPr>
            <p:ph type="ftr" sz="quarter" idx="11"/>
          </p:nvPr>
        </p:nvSpPr>
        <p:spPr/>
        <p:txBody>
          <a:bodyPr/>
          <a:lstStyle/>
          <a:p>
            <a:pPr>
              <a:defRPr/>
            </a:pPr>
            <a:endParaRPr lang="nl-NL"/>
          </a:p>
        </p:txBody>
      </p:sp>
      <p:sp>
        <p:nvSpPr>
          <p:cNvPr id="9" name="Tijdelijke aanduiding voor dianummer 8"/>
          <p:cNvSpPr>
            <a:spLocks noGrp="1"/>
          </p:cNvSpPr>
          <p:nvPr>
            <p:ph type="sldNum" sz="quarter" idx="12"/>
          </p:nvPr>
        </p:nvSpPr>
        <p:spPr/>
        <p:txBody>
          <a:bodyPr/>
          <a:lstStyle/>
          <a:p>
            <a:pPr>
              <a:defRPr/>
            </a:pPr>
            <a:fld id="{E690F6A0-B4D6-4328-80A8-040182345F17}" type="slidenum">
              <a:rPr lang="nl-NL" smtClean="0"/>
              <a:pPr>
                <a:defRPr/>
              </a:pPr>
              <a:t>‹nr.›</a:t>
            </a:fld>
            <a:endParaRPr lang="nl-NL"/>
          </a:p>
        </p:txBody>
      </p:sp>
    </p:spTree>
    <p:extLst>
      <p:ext uri="{BB962C8B-B14F-4D97-AF65-F5344CB8AC3E}">
        <p14:creationId xmlns:p14="http://schemas.microsoft.com/office/powerpoint/2010/main" val="387387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pPr>
              <a:defRPr/>
            </a:pPr>
            <a:fld id="{580E2D0B-C957-4F6A-9567-6BD439741A9F}" type="datetimeFigureOut">
              <a:rPr lang="nl-NL" smtClean="0"/>
              <a:pPr>
                <a:defRPr/>
              </a:pPr>
              <a:t>29-9-2018</a:t>
            </a:fld>
            <a:endParaRPr lang="nl-NL"/>
          </a:p>
        </p:txBody>
      </p:sp>
      <p:sp>
        <p:nvSpPr>
          <p:cNvPr id="4" name="Tijdelijke aanduiding voor voettekst 3"/>
          <p:cNvSpPr>
            <a:spLocks noGrp="1"/>
          </p:cNvSpPr>
          <p:nvPr>
            <p:ph type="ftr" sz="quarter" idx="11"/>
          </p:nvPr>
        </p:nvSpPr>
        <p:spPr/>
        <p:txBody>
          <a:bodyPr/>
          <a:lstStyle/>
          <a:p>
            <a:pPr>
              <a:defRPr/>
            </a:pPr>
            <a:endParaRPr lang="nl-NL"/>
          </a:p>
        </p:txBody>
      </p:sp>
      <p:sp>
        <p:nvSpPr>
          <p:cNvPr id="5" name="Tijdelijke aanduiding voor dianummer 4"/>
          <p:cNvSpPr>
            <a:spLocks noGrp="1"/>
          </p:cNvSpPr>
          <p:nvPr>
            <p:ph type="sldNum" sz="quarter" idx="12"/>
          </p:nvPr>
        </p:nvSpPr>
        <p:spPr/>
        <p:txBody>
          <a:bodyPr/>
          <a:lstStyle/>
          <a:p>
            <a:pPr>
              <a:defRPr/>
            </a:pPr>
            <a:fld id="{91A642D3-BA1A-4872-A15F-4FBFF10DB6CE}" type="slidenum">
              <a:rPr lang="nl-NL" smtClean="0"/>
              <a:pPr>
                <a:defRPr/>
              </a:pPr>
              <a:t>‹nr.›</a:t>
            </a:fld>
            <a:endParaRPr lang="nl-NL"/>
          </a:p>
        </p:txBody>
      </p:sp>
    </p:spTree>
    <p:extLst>
      <p:ext uri="{BB962C8B-B14F-4D97-AF65-F5344CB8AC3E}">
        <p14:creationId xmlns:p14="http://schemas.microsoft.com/office/powerpoint/2010/main" val="1747494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a:defRPr/>
            </a:pPr>
            <a:fld id="{70D1B70A-DF03-4933-88C8-ABE1A8BDF62D}" type="datetimeFigureOut">
              <a:rPr lang="nl-NL" smtClean="0"/>
              <a:pPr>
                <a:defRPr/>
              </a:pPr>
              <a:t>29-9-2018</a:t>
            </a:fld>
            <a:endParaRPr lang="nl-NL"/>
          </a:p>
        </p:txBody>
      </p:sp>
      <p:sp>
        <p:nvSpPr>
          <p:cNvPr id="3" name="Tijdelijke aanduiding voor voettekst 2"/>
          <p:cNvSpPr>
            <a:spLocks noGrp="1"/>
          </p:cNvSpPr>
          <p:nvPr>
            <p:ph type="ftr" sz="quarter" idx="11"/>
          </p:nvPr>
        </p:nvSpPr>
        <p:spPr/>
        <p:txBody>
          <a:bodyPr/>
          <a:lstStyle/>
          <a:p>
            <a:pPr>
              <a:defRPr/>
            </a:pPr>
            <a:endParaRPr lang="nl-NL"/>
          </a:p>
        </p:txBody>
      </p:sp>
      <p:sp>
        <p:nvSpPr>
          <p:cNvPr id="4" name="Tijdelijke aanduiding voor dianummer 3"/>
          <p:cNvSpPr>
            <a:spLocks noGrp="1"/>
          </p:cNvSpPr>
          <p:nvPr>
            <p:ph type="sldNum" sz="quarter" idx="12"/>
          </p:nvPr>
        </p:nvSpPr>
        <p:spPr/>
        <p:txBody>
          <a:bodyPr/>
          <a:lstStyle/>
          <a:p>
            <a:pPr>
              <a:defRPr/>
            </a:pPr>
            <a:fld id="{739AF613-7C68-41AF-A4B9-A1AFBD195E6B}" type="slidenum">
              <a:rPr lang="nl-NL" smtClean="0"/>
              <a:pPr>
                <a:defRPr/>
              </a:pPr>
              <a:t>‹nr.›</a:t>
            </a:fld>
            <a:endParaRPr lang="nl-NL"/>
          </a:p>
        </p:txBody>
      </p:sp>
    </p:spTree>
    <p:extLst>
      <p:ext uri="{BB962C8B-B14F-4D97-AF65-F5344CB8AC3E}">
        <p14:creationId xmlns:p14="http://schemas.microsoft.com/office/powerpoint/2010/main" val="267976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pPr>
              <a:defRPr/>
            </a:pPr>
            <a:fld id="{ED7B804D-FAA6-47AA-9401-F58EB9982568}" type="datetimeFigureOut">
              <a:rPr lang="nl-NL" smtClean="0"/>
              <a:pPr>
                <a:defRPr/>
              </a:pPr>
              <a:t>29-9-2018</a:t>
            </a:fld>
            <a:endParaRPr lang="nl-NL"/>
          </a:p>
        </p:txBody>
      </p:sp>
      <p:sp>
        <p:nvSpPr>
          <p:cNvPr id="6" name="Tijdelijke aanduiding voor voettekst 5"/>
          <p:cNvSpPr>
            <a:spLocks noGrp="1"/>
          </p:cNvSpPr>
          <p:nvPr>
            <p:ph type="ftr" sz="quarter" idx="11"/>
          </p:nvPr>
        </p:nvSpPr>
        <p:spPr/>
        <p:txBody>
          <a:bodyPr/>
          <a:lstStyle/>
          <a:p>
            <a:pPr>
              <a:defRPr/>
            </a:pPr>
            <a:endParaRPr lang="nl-NL"/>
          </a:p>
        </p:txBody>
      </p:sp>
      <p:sp>
        <p:nvSpPr>
          <p:cNvPr id="7" name="Tijdelijke aanduiding voor dianummer 6"/>
          <p:cNvSpPr>
            <a:spLocks noGrp="1"/>
          </p:cNvSpPr>
          <p:nvPr>
            <p:ph type="sldNum" sz="quarter" idx="12"/>
          </p:nvPr>
        </p:nvSpPr>
        <p:spPr/>
        <p:txBody>
          <a:bodyPr/>
          <a:lstStyle/>
          <a:p>
            <a:pPr>
              <a:defRPr/>
            </a:pPr>
            <a:fld id="{F0189CA8-C90F-4F5D-A11B-95CAC4E1EE7B}" type="slidenum">
              <a:rPr lang="nl-NL" smtClean="0"/>
              <a:pPr>
                <a:defRPr/>
              </a:pPr>
              <a:t>‹nr.›</a:t>
            </a:fld>
            <a:endParaRPr lang="nl-NL"/>
          </a:p>
        </p:txBody>
      </p:sp>
    </p:spTree>
    <p:extLst>
      <p:ext uri="{BB962C8B-B14F-4D97-AF65-F5344CB8AC3E}">
        <p14:creationId xmlns:p14="http://schemas.microsoft.com/office/powerpoint/2010/main" val="2620473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pPr>
              <a:defRPr/>
            </a:pPr>
            <a:fld id="{1CF726B4-0603-42FE-9E1B-6710B31D4255}" type="datetimeFigureOut">
              <a:rPr lang="nl-NL" smtClean="0"/>
              <a:pPr>
                <a:defRPr/>
              </a:pPr>
              <a:t>29-9-2018</a:t>
            </a:fld>
            <a:endParaRPr lang="nl-NL"/>
          </a:p>
        </p:txBody>
      </p:sp>
      <p:sp>
        <p:nvSpPr>
          <p:cNvPr id="6" name="Tijdelijke aanduiding voor voettekst 5"/>
          <p:cNvSpPr>
            <a:spLocks noGrp="1"/>
          </p:cNvSpPr>
          <p:nvPr>
            <p:ph type="ftr" sz="quarter" idx="11"/>
          </p:nvPr>
        </p:nvSpPr>
        <p:spPr/>
        <p:txBody>
          <a:bodyPr/>
          <a:lstStyle/>
          <a:p>
            <a:pPr>
              <a:defRPr/>
            </a:pPr>
            <a:endParaRPr lang="nl-NL"/>
          </a:p>
        </p:txBody>
      </p:sp>
      <p:sp>
        <p:nvSpPr>
          <p:cNvPr id="7" name="Tijdelijke aanduiding voor dianummer 6"/>
          <p:cNvSpPr>
            <a:spLocks noGrp="1"/>
          </p:cNvSpPr>
          <p:nvPr>
            <p:ph type="sldNum" sz="quarter" idx="12"/>
          </p:nvPr>
        </p:nvSpPr>
        <p:spPr/>
        <p:txBody>
          <a:bodyPr/>
          <a:lstStyle/>
          <a:p>
            <a:pPr>
              <a:defRPr/>
            </a:pPr>
            <a:fld id="{63A97E5E-4B86-47AC-9077-D15B9D20D0A6}" type="slidenum">
              <a:rPr lang="nl-NL" smtClean="0"/>
              <a:pPr>
                <a:defRPr/>
              </a:pPr>
              <a:t>‹nr.›</a:t>
            </a:fld>
            <a:endParaRPr lang="nl-NL"/>
          </a:p>
        </p:txBody>
      </p:sp>
    </p:spTree>
    <p:extLst>
      <p:ext uri="{BB962C8B-B14F-4D97-AF65-F5344CB8AC3E}">
        <p14:creationId xmlns:p14="http://schemas.microsoft.com/office/powerpoint/2010/main" val="1946970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D4B20D0-A749-4D4D-BBBC-D174B4D489AF}" type="datetimeFigureOut">
              <a:rPr lang="nl-NL" smtClean="0"/>
              <a:pPr>
                <a:defRPr/>
              </a:pPr>
              <a:t>29-9-2018</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0D7F9B0-A59B-4F21-9A0F-05E2836D3993}" type="slidenum">
              <a:rPr lang="nl-NL" smtClean="0"/>
              <a:pPr>
                <a:defRPr/>
              </a:pPr>
              <a:t>‹nr.›</a:t>
            </a:fld>
            <a:endParaRPr lang="nl-NL"/>
          </a:p>
        </p:txBody>
      </p:sp>
    </p:spTree>
    <p:extLst>
      <p:ext uri="{BB962C8B-B14F-4D97-AF65-F5344CB8AC3E}">
        <p14:creationId xmlns:p14="http://schemas.microsoft.com/office/powerpoint/2010/main" val="321980833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dirty="0"/>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4" y="-164554"/>
            <a:ext cx="7056785" cy="6509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4593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nl-NL" dirty="0" smtClean="0"/>
              <a:t>Planning</a:t>
            </a:r>
            <a:endParaRPr lang="nl-NL"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81345896"/>
              </p:ext>
            </p:extLst>
          </p:nvPr>
        </p:nvGraphicFramePr>
        <p:xfrm>
          <a:off x="684214" y="1490664"/>
          <a:ext cx="7559675" cy="31670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5"/>
          <p:cNvGraphicFramePr>
            <a:graphicFrameLocks/>
          </p:cNvGraphicFramePr>
          <p:nvPr>
            <p:extLst>
              <p:ext uri="{D42A27DB-BD31-4B8C-83A1-F6EECF244321}">
                <p14:modId xmlns:p14="http://schemas.microsoft.com/office/powerpoint/2010/main" val="1955373432"/>
              </p:ext>
            </p:extLst>
          </p:nvPr>
        </p:nvGraphicFramePr>
        <p:xfrm>
          <a:off x="1259632" y="1491630"/>
          <a:ext cx="6408712" cy="2592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193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2"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animBg="0"/>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Tijdelijke aanduiding voor inhoud 3" descr="C:\Users\steenm\AppData\Local\Packages\microsoft.windowscommunicationsapps_8wekyb3d8bbwe\AC\Temp\{BD015672-1E12-474E-B357-B20131FB84E8}.tm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87474"/>
            <a:ext cx="8712968" cy="4914546"/>
          </a:xfrm>
          <a:prstGeom prst="rect">
            <a:avLst/>
          </a:prstGeom>
          <a:noFill/>
          <a:ln>
            <a:noFill/>
          </a:ln>
        </p:spPr>
      </p:pic>
    </p:spTree>
    <p:extLst>
      <p:ext uri="{BB962C8B-B14F-4D97-AF65-F5344CB8AC3E}">
        <p14:creationId xmlns:p14="http://schemas.microsoft.com/office/powerpoint/2010/main" val="2744011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Van Gas Los</a:t>
            </a:r>
            <a:endParaRPr lang="nl-NL" dirty="0"/>
          </a:p>
        </p:txBody>
      </p:sp>
      <p:sp>
        <p:nvSpPr>
          <p:cNvPr id="3" name="Tijdelijke aanduiding voor inhoud 2"/>
          <p:cNvSpPr>
            <a:spLocks noGrp="1"/>
          </p:cNvSpPr>
          <p:nvPr>
            <p:ph idx="1"/>
          </p:nvPr>
        </p:nvSpPr>
        <p:spPr/>
        <p:txBody>
          <a:bodyPr>
            <a:normAutofit/>
          </a:bodyPr>
          <a:lstStyle/>
          <a:p>
            <a:r>
              <a:rPr lang="nl-NL" sz="2800" dirty="0" smtClean="0"/>
              <a:t>Isoleren, isoleren, isoleren</a:t>
            </a:r>
          </a:p>
          <a:p>
            <a:r>
              <a:rPr lang="nl-NL" sz="2800" dirty="0" smtClean="0"/>
              <a:t>Duurzaam gas (H2 en biogas)</a:t>
            </a:r>
          </a:p>
          <a:p>
            <a:r>
              <a:rPr lang="nl-NL" sz="2800" dirty="0" smtClean="0"/>
              <a:t>warmtenetten</a:t>
            </a:r>
          </a:p>
          <a:p>
            <a:r>
              <a:rPr lang="nl-NL" sz="2800" dirty="0" err="1" smtClean="0"/>
              <a:t>All</a:t>
            </a:r>
            <a:r>
              <a:rPr lang="nl-NL" sz="2800" dirty="0" err="1"/>
              <a:t>-</a:t>
            </a:r>
            <a:r>
              <a:rPr lang="nl-NL" sz="2800" dirty="0" err="1" smtClean="0"/>
              <a:t>electric</a:t>
            </a:r>
            <a:endParaRPr lang="nl-NL" sz="2800"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0" y="3182648"/>
            <a:ext cx="9253238" cy="2308646"/>
          </a:xfrm>
          <a:prstGeom prst="rect">
            <a:avLst/>
          </a:prstGeom>
        </p:spPr>
      </p:pic>
    </p:spTree>
    <p:extLst>
      <p:ext uri="{BB962C8B-B14F-4D97-AF65-F5344CB8AC3E}">
        <p14:creationId xmlns:p14="http://schemas.microsoft.com/office/powerpoint/2010/main" val="294964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a:p>
        </p:txBody>
      </p:sp>
      <p:pic>
        <p:nvPicPr>
          <p:cNvPr id="1026" name="Picture 2" descr="C:\Users\steenm\Documents\Leiden_met gasvervangingswijk en leideing over oo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80" y="87475"/>
            <a:ext cx="9166880" cy="503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370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80210"/>
            <a:ext cx="8229600" cy="2607565"/>
          </a:xfrm>
          <a:prstGeom prst="rect">
            <a:avLst/>
          </a:prstGeom>
        </p:spPr>
      </p:pic>
      <p:pic>
        <p:nvPicPr>
          <p:cNvPr id="5"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418422"/>
            <a:ext cx="8229600" cy="2719599"/>
          </a:xfrm>
          <a:prstGeom prst="rect">
            <a:avLst/>
          </a:prstGeom>
        </p:spPr>
      </p:pic>
    </p:spTree>
    <p:extLst>
      <p:ext uri="{BB962C8B-B14F-4D97-AF65-F5344CB8AC3E}">
        <p14:creationId xmlns:p14="http://schemas.microsoft.com/office/powerpoint/2010/main" val="4013633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36562"/>
            <a:ext cx="8064896" cy="564700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124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34100" y="-185738"/>
            <a:ext cx="3009900" cy="1504951"/>
          </a:xfr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2185336"/>
            <a:ext cx="6424603" cy="2958164"/>
          </a:xfrm>
          <a:prstGeom prst="rect">
            <a:avLst/>
          </a:prstGeom>
        </p:spPr>
      </p:pic>
      <p:sp>
        <p:nvSpPr>
          <p:cNvPr id="7" name="Rechthoek 6"/>
          <p:cNvSpPr/>
          <p:nvPr/>
        </p:nvSpPr>
        <p:spPr>
          <a:xfrm>
            <a:off x="251521" y="195486"/>
            <a:ext cx="8640960" cy="2021424"/>
          </a:xfrm>
          <a:prstGeom prst="rect">
            <a:avLst/>
          </a:prstGeom>
        </p:spPr>
        <p:txBody>
          <a:bodyPr wrap="square" lIns="81635" tIns="40817" rIns="81635" bIns="40817">
            <a:spAutoFit/>
          </a:bodyPr>
          <a:lstStyle/>
          <a:p>
            <a:r>
              <a:rPr lang="nl-NL" sz="2100" dirty="0"/>
              <a:t>In 2014 hebben Nederlandse verzekeraars: </a:t>
            </a:r>
          </a:p>
          <a:p>
            <a:pPr marL="342900" indent="-342900">
              <a:buFont typeface="Arial" pitchFamily="34" charset="0"/>
              <a:buChar char="•"/>
            </a:pPr>
            <a:r>
              <a:rPr lang="nl-NL" sz="2100" dirty="0"/>
              <a:t>74 miljard euro aan premies ontvangen,  </a:t>
            </a:r>
          </a:p>
          <a:p>
            <a:pPr marL="255109" indent="-255109">
              <a:buFont typeface="Arial" pitchFamily="34" charset="0"/>
              <a:buChar char="•"/>
            </a:pPr>
            <a:r>
              <a:rPr lang="nl-NL" sz="2100" dirty="0"/>
              <a:t>460 miljard euro belegd. </a:t>
            </a:r>
          </a:p>
          <a:p>
            <a:r>
              <a:rPr lang="nl-NL" sz="2100" dirty="0"/>
              <a:t>Nederlanders zijn het op één na duurst verzekerde volk ter wereld. Per persoon betalen wij gemiddeld €4090 per jaar aan premies. De Zwitsers zijn met €4641 wereldkampioen. </a:t>
            </a:r>
          </a:p>
        </p:txBody>
      </p:sp>
    </p:spTree>
    <p:extLst>
      <p:ext uri="{BB962C8B-B14F-4D97-AF65-F5344CB8AC3E}">
        <p14:creationId xmlns:p14="http://schemas.microsoft.com/office/powerpoint/2010/main" val="49963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7873" y="832247"/>
            <a:ext cx="5173265" cy="358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0" name="Afbeelding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7" y="832247"/>
            <a:ext cx="4012406" cy="358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248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107504" y="887323"/>
            <a:ext cx="9217024" cy="1900451"/>
          </a:xfrm>
          <a:prstGeom prst="rect">
            <a:avLst/>
          </a:prstGeom>
          <a:noFill/>
          <a:ln w="9525">
            <a:noFill/>
            <a:miter lim="800000"/>
            <a:headEnd/>
            <a:tailEnd/>
          </a:ln>
        </p:spPr>
        <p:txBody>
          <a:bodyPr lIns="87918" tIns="43959" rIns="87918" bIns="43959"/>
          <a:lstStyle/>
          <a:p>
            <a:pPr>
              <a:lnSpc>
                <a:spcPct val="90000"/>
              </a:lnSpc>
              <a:defRPr/>
            </a:pPr>
            <a:r>
              <a:rPr lang="nl-NL" sz="2300" b="1" dirty="0" smtClean="0"/>
              <a:t>ontstaat </a:t>
            </a:r>
            <a:r>
              <a:rPr lang="nl-NL" sz="2300" b="1" dirty="0"/>
              <a:t>mondiale economie rond de </a:t>
            </a:r>
            <a:r>
              <a:rPr lang="nl-NL" sz="2300" b="1" dirty="0">
                <a:latin typeface="Calibri" pitchFamily="34" charset="0"/>
              </a:rPr>
              <a:t>‘clean </a:t>
            </a:r>
            <a:r>
              <a:rPr lang="nl-NL" sz="2300" b="1" dirty="0" err="1">
                <a:latin typeface="Calibri" pitchFamily="34" charset="0"/>
              </a:rPr>
              <a:t>tech</a:t>
            </a:r>
            <a:r>
              <a:rPr lang="nl-NL" sz="2300" b="1" dirty="0">
                <a:latin typeface="Calibri" pitchFamily="34" charset="0"/>
              </a:rPr>
              <a:t> </a:t>
            </a:r>
            <a:r>
              <a:rPr lang="nl-NL" sz="2300" b="1" dirty="0" err="1">
                <a:latin typeface="Calibri" pitchFamily="34" charset="0"/>
              </a:rPr>
              <a:t>industry</a:t>
            </a:r>
            <a:r>
              <a:rPr lang="nl-NL" sz="2300" b="1" dirty="0">
                <a:latin typeface="Calibri" pitchFamily="34" charset="0"/>
              </a:rPr>
              <a:t>’</a:t>
            </a:r>
          </a:p>
          <a:p>
            <a:pPr>
              <a:lnSpc>
                <a:spcPct val="90000"/>
              </a:lnSpc>
              <a:defRPr/>
            </a:pPr>
            <a:endParaRPr lang="nl-NL" sz="1100" b="1" dirty="0">
              <a:latin typeface="Calibri" pitchFamily="34" charset="0"/>
            </a:endParaRPr>
          </a:p>
          <a:p>
            <a:pPr>
              <a:lnSpc>
                <a:spcPct val="90000"/>
              </a:lnSpc>
              <a:defRPr/>
            </a:pPr>
            <a:r>
              <a:rPr lang="nl-NL" sz="2300" b="1" dirty="0" smtClean="0">
                <a:latin typeface="Calibri" pitchFamily="34" charset="0"/>
              </a:rPr>
              <a:t>snelst </a:t>
            </a:r>
            <a:r>
              <a:rPr lang="nl-NL" sz="2300" b="1" dirty="0">
                <a:latin typeface="Calibri" pitchFamily="34" charset="0"/>
              </a:rPr>
              <a:t>groeiende industrie ter wereld    </a:t>
            </a:r>
          </a:p>
          <a:p>
            <a:pPr>
              <a:lnSpc>
                <a:spcPct val="90000"/>
              </a:lnSpc>
              <a:defRPr/>
            </a:pPr>
            <a:r>
              <a:rPr lang="nl-NL" sz="1100" b="1" dirty="0">
                <a:latin typeface="Calibri" pitchFamily="34" charset="0"/>
              </a:rPr>
              <a:t>	</a:t>
            </a:r>
          </a:p>
          <a:p>
            <a:pPr>
              <a:lnSpc>
                <a:spcPct val="90000"/>
              </a:lnSpc>
              <a:defRPr/>
            </a:pPr>
            <a:r>
              <a:rPr lang="nl-NL" sz="2300" b="1" dirty="0" smtClean="0">
                <a:latin typeface="Calibri" pitchFamily="34" charset="0"/>
              </a:rPr>
              <a:t>2016</a:t>
            </a:r>
            <a:r>
              <a:rPr lang="nl-NL" sz="2300" b="1" dirty="0">
                <a:latin typeface="Calibri" pitchFamily="34" charset="0"/>
              </a:rPr>
              <a:t>: 300 miljard dollar  (30% groei t.o.v. 2015)</a:t>
            </a:r>
          </a:p>
          <a:p>
            <a:pPr>
              <a:lnSpc>
                <a:spcPct val="90000"/>
              </a:lnSpc>
              <a:defRPr/>
            </a:pPr>
            <a:r>
              <a:rPr lang="nl-NL" sz="2300" b="1" dirty="0">
                <a:latin typeface="Calibri" pitchFamily="34" charset="0"/>
              </a:rPr>
              <a:t>				</a:t>
            </a:r>
          </a:p>
          <a:p>
            <a:pPr>
              <a:lnSpc>
                <a:spcPct val="90000"/>
              </a:lnSpc>
              <a:defRPr/>
            </a:pPr>
            <a:r>
              <a:rPr lang="nl-NL" sz="2300" b="1" dirty="0">
                <a:latin typeface="Calibri" pitchFamily="34" charset="0"/>
              </a:rPr>
              <a:t>			</a:t>
            </a:r>
            <a:r>
              <a:rPr lang="nl-NL" sz="2300" b="1" dirty="0" smtClean="0">
                <a:latin typeface="Calibri" pitchFamily="34" charset="0"/>
              </a:rPr>
              <a:t>China</a:t>
            </a:r>
            <a:r>
              <a:rPr lang="nl-NL" sz="2300" b="1" dirty="0">
                <a:latin typeface="Calibri" pitchFamily="34" charset="0"/>
              </a:rPr>
              <a:t>		</a:t>
            </a:r>
            <a:r>
              <a:rPr lang="nl-NL" sz="2300" b="1" dirty="0" smtClean="0">
                <a:latin typeface="Calibri" pitchFamily="34" charset="0"/>
              </a:rPr>
              <a:t>	55 </a:t>
            </a:r>
            <a:r>
              <a:rPr lang="nl-NL" sz="2300" b="1" dirty="0">
                <a:latin typeface="Calibri" pitchFamily="34" charset="0"/>
              </a:rPr>
              <a:t>miljard </a:t>
            </a:r>
          </a:p>
          <a:p>
            <a:pPr>
              <a:lnSpc>
                <a:spcPct val="90000"/>
              </a:lnSpc>
              <a:defRPr/>
            </a:pPr>
            <a:r>
              <a:rPr lang="nl-NL" sz="2300" b="1" dirty="0">
                <a:latin typeface="Calibri" pitchFamily="34" charset="0"/>
              </a:rPr>
              <a:t>			</a:t>
            </a:r>
            <a:r>
              <a:rPr lang="nl-NL" sz="2300" b="1" dirty="0" smtClean="0">
                <a:latin typeface="Calibri" pitchFamily="34" charset="0"/>
              </a:rPr>
              <a:t>Duitsland</a:t>
            </a:r>
            <a:r>
              <a:rPr lang="nl-NL" sz="2300" b="1" dirty="0">
                <a:latin typeface="Calibri" pitchFamily="34" charset="0"/>
              </a:rPr>
              <a:t>	  	42 miljard</a:t>
            </a:r>
          </a:p>
          <a:p>
            <a:pPr>
              <a:lnSpc>
                <a:spcPct val="90000"/>
              </a:lnSpc>
              <a:defRPr/>
            </a:pPr>
            <a:r>
              <a:rPr lang="nl-NL" sz="2300" b="1" dirty="0">
                <a:latin typeface="Calibri" pitchFamily="34" charset="0"/>
              </a:rPr>
              <a:t>			</a:t>
            </a:r>
            <a:r>
              <a:rPr lang="nl-NL" sz="2300" b="1" dirty="0" smtClean="0">
                <a:latin typeface="Calibri" pitchFamily="34" charset="0"/>
              </a:rPr>
              <a:t>Amerika </a:t>
            </a:r>
            <a:r>
              <a:rPr lang="nl-NL" sz="2300" b="1" dirty="0">
                <a:latin typeface="Calibri" pitchFamily="34" charset="0"/>
              </a:rPr>
              <a:t>	  	35 miljard</a:t>
            </a:r>
          </a:p>
          <a:p>
            <a:pPr>
              <a:lnSpc>
                <a:spcPct val="90000"/>
              </a:lnSpc>
              <a:defRPr/>
            </a:pPr>
            <a:r>
              <a:rPr lang="nl-NL" sz="2300" b="1" dirty="0">
                <a:latin typeface="Calibri" pitchFamily="34" charset="0"/>
              </a:rPr>
              <a:t>			</a:t>
            </a:r>
            <a:r>
              <a:rPr lang="nl-NL" sz="2300" b="1" dirty="0" smtClean="0">
                <a:latin typeface="Calibri" pitchFamily="34" charset="0"/>
              </a:rPr>
              <a:t>Italië</a:t>
            </a:r>
            <a:r>
              <a:rPr lang="nl-NL" sz="2300" b="1" dirty="0">
                <a:latin typeface="Calibri" pitchFamily="34" charset="0"/>
              </a:rPr>
              <a:t>		  	17 miljard	</a:t>
            </a:r>
            <a:endParaRPr lang="nl-NL" sz="1900" b="1" dirty="0">
              <a:latin typeface="Calibri" pitchFamily="34" charset="0"/>
            </a:endParaRPr>
          </a:p>
          <a:p>
            <a:pPr>
              <a:lnSpc>
                <a:spcPct val="90000"/>
              </a:lnSpc>
              <a:defRPr/>
            </a:pPr>
            <a:r>
              <a:rPr lang="nl-NL" sz="2300" b="1" dirty="0">
                <a:latin typeface="Calibri" pitchFamily="34" charset="0"/>
              </a:rPr>
              <a:t>	</a:t>
            </a:r>
          </a:p>
          <a:p>
            <a:pPr>
              <a:lnSpc>
                <a:spcPct val="90000"/>
              </a:lnSpc>
              <a:defRPr/>
            </a:pPr>
            <a:r>
              <a:rPr lang="nl-NL" sz="2300" b="1" dirty="0">
                <a:latin typeface="Calibri" pitchFamily="34" charset="0"/>
              </a:rPr>
              <a:t>			</a:t>
            </a:r>
            <a:r>
              <a:rPr lang="nl-NL" sz="2300" b="1" dirty="0" smtClean="0">
                <a:latin typeface="Calibri" pitchFamily="34" charset="0"/>
              </a:rPr>
              <a:t>Nederland</a:t>
            </a:r>
            <a:r>
              <a:rPr lang="nl-NL" sz="2300" b="1" dirty="0">
                <a:latin typeface="Calibri" pitchFamily="34" charset="0"/>
              </a:rPr>
              <a:t>	   </a:t>
            </a:r>
            <a:r>
              <a:rPr lang="nl-NL" sz="2300" b="1" dirty="0" smtClean="0">
                <a:latin typeface="Calibri" pitchFamily="34" charset="0"/>
              </a:rPr>
              <a:t>	2.5 </a:t>
            </a:r>
            <a:r>
              <a:rPr lang="nl-NL" sz="2300" b="1" dirty="0">
                <a:latin typeface="Calibri" pitchFamily="34" charset="0"/>
              </a:rPr>
              <a:t>miljard		</a:t>
            </a:r>
          </a:p>
          <a:p>
            <a:pPr>
              <a:lnSpc>
                <a:spcPct val="90000"/>
              </a:lnSpc>
              <a:defRPr/>
            </a:pPr>
            <a:r>
              <a:rPr lang="nl-NL" sz="2300" b="1" dirty="0"/>
              <a:t>					</a:t>
            </a:r>
            <a:endParaRPr lang="en-US" sz="2300" b="1" dirty="0"/>
          </a:p>
          <a:p>
            <a:pPr>
              <a:lnSpc>
                <a:spcPct val="90000"/>
              </a:lnSpc>
              <a:defRPr/>
            </a:pPr>
            <a:r>
              <a:rPr lang="en-US" sz="1600" b="1" dirty="0" err="1" smtClean="0"/>
              <a:t>bron</a:t>
            </a:r>
            <a:r>
              <a:rPr lang="en-US" sz="1600" b="1" dirty="0" smtClean="0"/>
              <a:t> Jan </a:t>
            </a:r>
            <a:r>
              <a:rPr lang="en-US" sz="1600" b="1" dirty="0" err="1" smtClean="0"/>
              <a:t>Rotmans</a:t>
            </a:r>
            <a:endParaRPr lang="en-US" sz="1600" b="1" dirty="0"/>
          </a:p>
        </p:txBody>
      </p:sp>
      <p:sp>
        <p:nvSpPr>
          <p:cNvPr id="18435" name="Rectangle 2"/>
          <p:cNvSpPr>
            <a:spLocks noChangeArrowheads="1"/>
          </p:cNvSpPr>
          <p:nvPr/>
        </p:nvSpPr>
        <p:spPr bwMode="auto">
          <a:xfrm>
            <a:off x="0" y="160318"/>
            <a:ext cx="9144000" cy="7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8" tIns="43959" rIns="87918" bIns="43959" anchor="ctr"/>
          <a:lstStyle/>
          <a:p>
            <a:pPr algn="ctr">
              <a:defRPr/>
            </a:pPr>
            <a:r>
              <a:rPr lang="en-US" sz="4200" b="1" dirty="0" err="1">
                <a:solidFill>
                  <a:srgbClr val="A8CD45"/>
                </a:solidFill>
                <a:latin typeface="Calibri" pitchFamily="34" charset="0"/>
              </a:rPr>
              <a:t>Nieuwe</a:t>
            </a:r>
            <a:r>
              <a:rPr lang="en-US" sz="4200" b="1" dirty="0">
                <a:solidFill>
                  <a:srgbClr val="A8CD45"/>
                </a:solidFill>
                <a:latin typeface="Calibri" pitchFamily="34" charset="0"/>
              </a:rPr>
              <a:t> </a:t>
            </a:r>
            <a:r>
              <a:rPr lang="en-US" sz="4200" b="1" dirty="0" err="1">
                <a:solidFill>
                  <a:srgbClr val="A8CD45"/>
                </a:solidFill>
                <a:latin typeface="Calibri" pitchFamily="34" charset="0"/>
              </a:rPr>
              <a:t>Economie</a:t>
            </a:r>
            <a:r>
              <a:rPr lang="en-US" sz="4200" b="1" dirty="0">
                <a:solidFill>
                  <a:srgbClr val="A8CD45"/>
                </a:solidFill>
                <a:latin typeface="Calibri" pitchFamily="34" charset="0"/>
              </a:rPr>
              <a:t> is ‘booming’</a:t>
            </a:r>
          </a:p>
        </p:txBody>
      </p:sp>
    </p:spTree>
    <p:extLst>
      <p:ext uri="{BB962C8B-B14F-4D97-AF65-F5344CB8AC3E}">
        <p14:creationId xmlns:p14="http://schemas.microsoft.com/office/powerpoint/2010/main" val="3476210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504826" y="139665"/>
            <a:ext cx="3653381" cy="4413285"/>
          </a:xfrm>
          <a:prstGeom prst="rect">
            <a:avLst/>
          </a:prstGeom>
        </p:spPr>
      </p:pic>
      <p:pic>
        <p:nvPicPr>
          <p:cNvPr id="7" name="Afbeelding 6"/>
          <p:cNvPicPr>
            <a:picLocks noChangeAspect="1"/>
          </p:cNvPicPr>
          <p:nvPr/>
        </p:nvPicPr>
        <p:blipFill rotWithShape="1">
          <a:blip r:embed="rId4"/>
          <a:srcRect l="34795" t="19918" r="11622" b="3704"/>
          <a:stretch/>
        </p:blipFill>
        <p:spPr>
          <a:xfrm>
            <a:off x="5486400" y="139665"/>
            <a:ext cx="2914650" cy="4390900"/>
          </a:xfrm>
          <a:prstGeom prst="rect">
            <a:avLst/>
          </a:prstGeom>
        </p:spPr>
      </p:pic>
    </p:spTree>
    <p:extLst>
      <p:ext uri="{BB962C8B-B14F-4D97-AF65-F5344CB8AC3E}">
        <p14:creationId xmlns:p14="http://schemas.microsoft.com/office/powerpoint/2010/main" val="1647548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Klimaat</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3" y="204875"/>
            <a:ext cx="8779777" cy="4938625"/>
          </a:xfrm>
        </p:spPr>
      </p:pic>
    </p:spTree>
    <p:extLst>
      <p:ext uri="{BB962C8B-B14F-4D97-AF65-F5344CB8AC3E}">
        <p14:creationId xmlns:p14="http://schemas.microsoft.com/office/powerpoint/2010/main" val="1700642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29982" y="295585"/>
            <a:ext cx="2379306" cy="308112"/>
          </a:xfrm>
          <a:prstGeom prst="rect">
            <a:avLst/>
          </a:prstGeom>
          <a:noFill/>
        </p:spPr>
        <p:txBody>
          <a:bodyPr wrap="square" lIns="61292" tIns="30646" rIns="61292" bIns="30646" rtlCol="0">
            <a:spAutoFit/>
          </a:bodyPr>
          <a:lstStyle/>
          <a:p>
            <a:pPr defTabSz="408605"/>
            <a:r>
              <a:rPr lang="nl-NL" sz="1600" b="1" dirty="0">
                <a:solidFill>
                  <a:prstClr val="black"/>
                </a:solidFill>
              </a:rPr>
              <a:t>DE LABELBIAS</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6" y="0"/>
            <a:ext cx="7481455" cy="5143500"/>
          </a:xfrm>
          <a:prstGeom prst="rect">
            <a:avLst/>
          </a:prstGeom>
        </p:spPr>
      </p:pic>
    </p:spTree>
    <p:extLst>
      <p:ext uri="{BB962C8B-B14F-4D97-AF65-F5344CB8AC3E}">
        <p14:creationId xmlns:p14="http://schemas.microsoft.com/office/powerpoint/2010/main" val="3239595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descr="Grafiek Bent u het ermee eens dat Nederlandse huishoudens moeten stoppen met het gebruik van aardga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5" y="87474"/>
            <a:ext cx="8928992" cy="4968552"/>
          </a:xfrm>
          <a:prstGeom prst="rect">
            <a:avLst/>
          </a:prstGeom>
          <a:noFill/>
          <a:ln>
            <a:noFill/>
          </a:ln>
        </p:spPr>
      </p:pic>
    </p:spTree>
    <p:extLst>
      <p:ext uri="{BB962C8B-B14F-4D97-AF65-F5344CB8AC3E}">
        <p14:creationId xmlns:p14="http://schemas.microsoft.com/office/powerpoint/2010/main" val="2972301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 t="18255" r="-813" b="12658"/>
          <a:stretch/>
        </p:blipFill>
        <p:spPr>
          <a:xfrm>
            <a:off x="-12352" y="0"/>
            <a:ext cx="9633015" cy="5143500"/>
          </a:xfrm>
        </p:spPr>
      </p:pic>
    </p:spTree>
    <p:extLst>
      <p:ext uri="{BB962C8B-B14F-4D97-AF65-F5344CB8AC3E}">
        <p14:creationId xmlns:p14="http://schemas.microsoft.com/office/powerpoint/2010/main" val="3523024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59"/>
            <a:ext cx="8912619" cy="501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542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a:p>
        </p:txBody>
      </p:sp>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67" y="-142052"/>
            <a:ext cx="9625069" cy="5414102"/>
          </a:xfrm>
        </p:spPr>
      </p:pic>
    </p:spTree>
    <p:extLst>
      <p:ext uri="{BB962C8B-B14F-4D97-AF65-F5344CB8AC3E}">
        <p14:creationId xmlns:p14="http://schemas.microsoft.com/office/powerpoint/2010/main" val="1251118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65" y="-290568"/>
            <a:ext cx="9793087" cy="5508612"/>
          </a:xfrm>
        </p:spPr>
      </p:pic>
    </p:spTree>
    <p:extLst>
      <p:ext uri="{BB962C8B-B14F-4D97-AF65-F5344CB8AC3E}">
        <p14:creationId xmlns:p14="http://schemas.microsoft.com/office/powerpoint/2010/main" val="1007898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98580"/>
            <a:ext cx="10081119" cy="5670630"/>
          </a:xfrm>
        </p:spPr>
      </p:pic>
    </p:spTree>
    <p:extLst>
      <p:ext uri="{BB962C8B-B14F-4D97-AF65-F5344CB8AC3E}">
        <p14:creationId xmlns:p14="http://schemas.microsoft.com/office/powerpoint/2010/main" val="507977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enm\AppData\Local\Packages\microsoft.windowscommunicationsapps_8wekyb3d8bbwe\AC\Temp\{59E78F54-0174-45F3-9B03-428DFDFADF3A}.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02394"/>
            <a:ext cx="12192000" cy="66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69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508" y="0"/>
            <a:ext cx="8635292" cy="1200150"/>
          </a:xfrm>
          <a:solidFill>
            <a:schemeClr val="bg2"/>
          </a:solidFill>
        </p:spPr>
        <p:txBody>
          <a:bodyPr>
            <a:normAutofit fontScale="90000"/>
          </a:bodyPr>
          <a:lstStyle/>
          <a:p>
            <a:r>
              <a:rPr lang="nl-NL" dirty="0" smtClean="0"/>
              <a:t>De complexiteit van </a:t>
            </a:r>
            <a:br>
              <a:rPr lang="nl-NL" dirty="0" smtClean="0"/>
            </a:br>
            <a:r>
              <a:rPr lang="nl-NL" dirty="0" smtClean="0"/>
              <a:t>de energietransitie	</a:t>
            </a:r>
            <a:endParaRPr lang="nl-NL" dirty="0"/>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872866056"/>
              </p:ext>
            </p:extLst>
          </p:nvPr>
        </p:nvGraphicFramePr>
        <p:xfrm>
          <a:off x="107504" y="1200151"/>
          <a:ext cx="9036496" cy="2397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IJL-RECHTS 4"/>
          <p:cNvSpPr/>
          <p:nvPr/>
        </p:nvSpPr>
        <p:spPr>
          <a:xfrm>
            <a:off x="5107922" y="2821363"/>
            <a:ext cx="1698488" cy="57949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0000"/>
              </a:solidFill>
            </a:endParaRPr>
          </a:p>
        </p:txBody>
      </p:sp>
      <p:sp>
        <p:nvSpPr>
          <p:cNvPr id="6" name="PIJL-RECHTS 5"/>
          <p:cNvSpPr/>
          <p:nvPr/>
        </p:nvSpPr>
        <p:spPr>
          <a:xfrm>
            <a:off x="35920" y="3345584"/>
            <a:ext cx="8928569" cy="57949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chemeClr val="accent1">
                    <a:lumMod val="50000"/>
                  </a:schemeClr>
                </a:solidFill>
              </a:rPr>
              <a:t>Randvoorwaarden: ruimte, kostenverdeling, leveringszekerheid, arbeid, </a:t>
            </a:r>
            <a:endParaRPr lang="nl-NL" dirty="0">
              <a:solidFill>
                <a:schemeClr val="accent1">
                  <a:lumMod val="50000"/>
                </a:schemeClr>
              </a:solidFill>
            </a:endParaRPr>
          </a:p>
        </p:txBody>
      </p:sp>
      <p:sp>
        <p:nvSpPr>
          <p:cNvPr id="7" name="Ovaal 6"/>
          <p:cNvSpPr/>
          <p:nvPr/>
        </p:nvSpPr>
        <p:spPr>
          <a:xfrm>
            <a:off x="4283969" y="3813888"/>
            <a:ext cx="4860032" cy="128893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Nodig: </a:t>
            </a:r>
          </a:p>
          <a:p>
            <a:pPr algn="ctr"/>
            <a:r>
              <a:rPr lang="nl-NL" dirty="0" smtClean="0"/>
              <a:t>Efficiency en besparing</a:t>
            </a:r>
          </a:p>
          <a:p>
            <a:pPr algn="ctr"/>
            <a:r>
              <a:rPr lang="nl-NL" dirty="0" smtClean="0"/>
              <a:t>Opslag</a:t>
            </a:r>
          </a:p>
          <a:p>
            <a:pPr algn="ctr"/>
            <a:r>
              <a:rPr lang="nl-NL" dirty="0" smtClean="0"/>
              <a:t>Vraagsturing: </a:t>
            </a:r>
            <a:r>
              <a:rPr lang="nl-NL" dirty="0" err="1" smtClean="0"/>
              <a:t>Piekshaving</a:t>
            </a:r>
            <a:endParaRPr lang="nl-NL" dirty="0" smtClean="0"/>
          </a:p>
          <a:p>
            <a:pPr algn="ctr"/>
            <a:r>
              <a:rPr lang="nl-NL" dirty="0" err="1"/>
              <a:t>I</a:t>
            </a:r>
            <a:r>
              <a:rPr lang="nl-NL" dirty="0" err="1" smtClean="0"/>
              <a:t>nterconnectie</a:t>
            </a:r>
            <a:endParaRPr lang="nl-NL" dirty="0"/>
          </a:p>
        </p:txBody>
      </p:sp>
      <p:sp>
        <p:nvSpPr>
          <p:cNvPr id="8" name="Ovaal 7"/>
          <p:cNvSpPr/>
          <p:nvPr/>
        </p:nvSpPr>
        <p:spPr>
          <a:xfrm>
            <a:off x="-32018" y="3813888"/>
            <a:ext cx="4243978" cy="13296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dirty="0" smtClean="0">
              <a:solidFill>
                <a:schemeClr val="accent5">
                  <a:lumMod val="20000"/>
                  <a:lumOff val="80000"/>
                </a:schemeClr>
              </a:solidFill>
            </a:endParaRPr>
          </a:p>
          <a:p>
            <a:pPr algn="ctr"/>
            <a:r>
              <a:rPr lang="nl-NL" sz="2000" dirty="0" smtClean="0">
                <a:solidFill>
                  <a:schemeClr val="accent5">
                    <a:lumMod val="20000"/>
                    <a:lumOff val="80000"/>
                  </a:schemeClr>
                </a:solidFill>
              </a:rPr>
              <a:t>Nieuwe bronnen = fluctuerende productie</a:t>
            </a:r>
          </a:p>
          <a:p>
            <a:pPr algn="ctr"/>
            <a:r>
              <a:rPr lang="nl-NL" sz="2000" dirty="0" smtClean="0">
                <a:solidFill>
                  <a:schemeClr val="accent5">
                    <a:lumMod val="20000"/>
                    <a:lumOff val="80000"/>
                  </a:schemeClr>
                </a:solidFill>
              </a:rPr>
              <a:t>Meer ruimtelijke impact</a:t>
            </a:r>
          </a:p>
          <a:p>
            <a:pPr algn="ctr"/>
            <a:r>
              <a:rPr lang="nl-NL" sz="2000" dirty="0" smtClean="0">
                <a:solidFill>
                  <a:schemeClr val="accent5">
                    <a:lumMod val="20000"/>
                    <a:lumOff val="80000"/>
                  </a:schemeClr>
                </a:solidFill>
              </a:rPr>
              <a:t>Energiedragers =</a:t>
            </a:r>
          </a:p>
          <a:p>
            <a:pPr algn="ctr"/>
            <a:r>
              <a:rPr lang="nl-NL" sz="2000" dirty="0">
                <a:solidFill>
                  <a:schemeClr val="accent5">
                    <a:lumMod val="20000"/>
                    <a:lumOff val="80000"/>
                  </a:schemeClr>
                </a:solidFill>
              </a:rPr>
              <a:t>Conversieverlies</a:t>
            </a:r>
          </a:p>
          <a:p>
            <a:pPr algn="ctr"/>
            <a:endParaRPr lang="nl-NL" sz="2000" dirty="0"/>
          </a:p>
        </p:txBody>
      </p:sp>
      <p:sp>
        <p:nvSpPr>
          <p:cNvPr id="10" name="Ovaal 9"/>
          <p:cNvSpPr/>
          <p:nvPr/>
        </p:nvSpPr>
        <p:spPr>
          <a:xfrm>
            <a:off x="51508" y="948995"/>
            <a:ext cx="1512168" cy="82980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Nieuwe bronnen</a:t>
            </a:r>
            <a:endParaRPr lang="nl-NL" dirty="0"/>
          </a:p>
        </p:txBody>
      </p:sp>
      <p:sp>
        <p:nvSpPr>
          <p:cNvPr id="11" name="Ovaal 10"/>
          <p:cNvSpPr/>
          <p:nvPr/>
        </p:nvSpPr>
        <p:spPr>
          <a:xfrm>
            <a:off x="4572000" y="1059582"/>
            <a:ext cx="1512168" cy="82980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Energie</a:t>
            </a:r>
          </a:p>
          <a:p>
            <a:pPr algn="ctr"/>
            <a:r>
              <a:rPr lang="nl-NL" dirty="0" smtClean="0"/>
              <a:t>dragers</a:t>
            </a:r>
            <a:endParaRPr lang="nl-NL" dirty="0"/>
          </a:p>
        </p:txBody>
      </p:sp>
      <p:sp>
        <p:nvSpPr>
          <p:cNvPr id="13" name="5-puntige ster 12"/>
          <p:cNvSpPr/>
          <p:nvPr/>
        </p:nvSpPr>
        <p:spPr>
          <a:xfrm>
            <a:off x="6588224" y="-104942"/>
            <a:ext cx="2664296" cy="1566174"/>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systeem</a:t>
            </a:r>
            <a:endParaRPr lang="nl-NL" dirty="0"/>
          </a:p>
        </p:txBody>
      </p:sp>
      <p:sp>
        <p:nvSpPr>
          <p:cNvPr id="14" name="PIJL-RECHTS 13"/>
          <p:cNvSpPr/>
          <p:nvPr/>
        </p:nvSpPr>
        <p:spPr>
          <a:xfrm>
            <a:off x="2297448" y="1599642"/>
            <a:ext cx="1698488" cy="57949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0000"/>
              </a:solidFill>
            </a:endParaRPr>
          </a:p>
        </p:txBody>
      </p:sp>
      <p:sp>
        <p:nvSpPr>
          <p:cNvPr id="3" name="Ovaal 2"/>
          <p:cNvSpPr/>
          <p:nvPr/>
        </p:nvSpPr>
        <p:spPr>
          <a:xfrm>
            <a:off x="8060879" y="1546491"/>
            <a:ext cx="1115617" cy="685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rgbClr val="FF0000"/>
                </a:solidFill>
              </a:rPr>
              <a:t>4000 PJ</a:t>
            </a:r>
            <a:endParaRPr lang="nl-NL" dirty="0">
              <a:solidFill>
                <a:srgbClr val="FF0000"/>
              </a:solidFill>
            </a:endParaRPr>
          </a:p>
        </p:txBody>
      </p:sp>
    </p:spTree>
    <p:extLst>
      <p:ext uri="{BB962C8B-B14F-4D97-AF65-F5344CB8AC3E}">
        <p14:creationId xmlns:p14="http://schemas.microsoft.com/office/powerpoint/2010/main" val="23913108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98580"/>
            <a:ext cx="5328592" cy="5993468"/>
          </a:xfrm>
          <a:prstGeom prst="rect">
            <a:avLst/>
          </a:prstGeom>
        </p:spPr>
      </p:pic>
    </p:spTree>
    <p:extLst>
      <p:ext uri="{BB962C8B-B14F-4D97-AF65-F5344CB8AC3E}">
        <p14:creationId xmlns:p14="http://schemas.microsoft.com/office/powerpoint/2010/main" val="182711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4" name="Afbeelding 7" descr="schema warmte 60 procent + PZH v3b.png"/>
          <p:cNvPicPr>
            <a:picLocks noChangeAspect="1" noChangeArrowheads="1"/>
          </p:cNvPicPr>
          <p:nvPr/>
        </p:nvPicPr>
        <p:blipFill rotWithShape="1">
          <a:blip r:embed="rId2">
            <a:extLst>
              <a:ext uri="{28A0092B-C50C-407E-A947-70E740481C1C}">
                <a14:useLocalDpi xmlns:a14="http://schemas.microsoft.com/office/drawing/2010/main" val="0"/>
              </a:ext>
            </a:extLst>
          </a:blip>
          <a:srcRect l="-2932" r="25463"/>
          <a:stretch/>
        </p:blipFill>
        <p:spPr bwMode="auto">
          <a:xfrm>
            <a:off x="-396552" y="96627"/>
            <a:ext cx="9709554" cy="504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090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36" y="25837"/>
            <a:ext cx="9121564" cy="524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3626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7" y="195486"/>
            <a:ext cx="9178078" cy="4840002"/>
          </a:xfrm>
        </p:spPr>
      </p:pic>
    </p:spTree>
    <p:extLst>
      <p:ext uri="{BB962C8B-B14F-4D97-AF65-F5344CB8AC3E}">
        <p14:creationId xmlns:p14="http://schemas.microsoft.com/office/powerpoint/2010/main" val="1838446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95486"/>
            <a:ext cx="8712968" cy="4901045"/>
          </a:xfrm>
        </p:spPr>
      </p:pic>
    </p:spTree>
    <p:extLst>
      <p:ext uri="{BB962C8B-B14F-4D97-AF65-F5344CB8AC3E}">
        <p14:creationId xmlns:p14="http://schemas.microsoft.com/office/powerpoint/2010/main" val="6363539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Sheet </a:t>
            </a:r>
            <a:r>
              <a:rPr lang="en-US" dirty="0" err="1" smtClean="0"/>
              <a:t>ammerlaan</a:t>
            </a:r>
            <a:endParaRPr lang="en-US"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9144000" cy="4868394"/>
          </a:xfrm>
          <a:prstGeom prst="rect">
            <a:avLst/>
          </a:prstGeom>
        </p:spPr>
      </p:pic>
    </p:spTree>
    <p:extLst>
      <p:ext uri="{BB962C8B-B14F-4D97-AF65-F5344CB8AC3E}">
        <p14:creationId xmlns:p14="http://schemas.microsoft.com/office/powerpoint/2010/main" val="1062704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1" y="573528"/>
            <a:ext cx="8669293" cy="4104456"/>
          </a:xfrm>
          <a:prstGeom prst="rect">
            <a:avLst/>
          </a:prstGeom>
        </p:spPr>
      </p:pic>
    </p:spTree>
    <p:extLst>
      <p:ext uri="{BB962C8B-B14F-4D97-AF65-F5344CB8AC3E}">
        <p14:creationId xmlns:p14="http://schemas.microsoft.com/office/powerpoint/2010/main" val="3483652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Ruimtelijke uitdaging</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491631"/>
            <a:ext cx="8800998" cy="3442274"/>
          </a:xfrm>
        </p:spPr>
      </p:pic>
    </p:spTree>
    <p:extLst>
      <p:ext uri="{BB962C8B-B14F-4D97-AF65-F5344CB8AC3E}">
        <p14:creationId xmlns:p14="http://schemas.microsoft.com/office/powerpoint/2010/main" val="3308986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2050" name="Picture 2" descr="C:\Users\steenm\AppData\Roaming\OpenText\OTEdit\EC_idms\c551630497\Eindkaart energietransitie Hart van Holland 2040.jpg_.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2" y="21171"/>
            <a:ext cx="9113168" cy="512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149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4" y="0"/>
            <a:ext cx="9241356" cy="6931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206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Rijk</a:t>
            </a:r>
            <a:endParaRPr lang="nl-NL"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4544" y="-452586"/>
            <a:ext cx="9577064" cy="775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264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362" y="-16928"/>
            <a:ext cx="9341362" cy="6153075"/>
          </a:xfrm>
        </p:spPr>
      </p:pic>
    </p:spTree>
    <p:extLst>
      <p:ext uri="{BB962C8B-B14F-4D97-AF65-F5344CB8AC3E}">
        <p14:creationId xmlns:p14="http://schemas.microsoft.com/office/powerpoint/2010/main" val="2239201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nl-NL" dirty="0" smtClean="0"/>
              <a:t>9 miljoen gebouwen van gas af in 2050</a:t>
            </a:r>
            <a:endParaRPr lang="nl-NL"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74734513"/>
              </p:ext>
            </p:extLst>
          </p:nvPr>
        </p:nvGraphicFramePr>
        <p:xfrm>
          <a:off x="684214" y="1490664"/>
          <a:ext cx="6984131" cy="316706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719516" y="3435847"/>
            <a:ext cx="1584176" cy="636429"/>
          </a:xfrm>
          <a:prstGeom prst="rect">
            <a:avLst/>
          </a:prstGeom>
          <a:noFill/>
        </p:spPr>
        <p:txBody>
          <a:bodyPr wrap="square" lIns="81635" tIns="40817" rIns="81635" bIns="40817" rtlCol="0">
            <a:spAutoFit/>
          </a:bodyPr>
          <a:lstStyle/>
          <a:p>
            <a:r>
              <a:rPr lang="nl-NL" dirty="0" smtClean="0"/>
              <a:t>Opstartfase, pilots</a:t>
            </a:r>
            <a:endParaRPr lang="nl-NL" dirty="0"/>
          </a:p>
        </p:txBody>
      </p:sp>
      <p:sp>
        <p:nvSpPr>
          <p:cNvPr id="5" name="TextBox 4"/>
          <p:cNvSpPr txBox="1"/>
          <p:nvPr/>
        </p:nvSpPr>
        <p:spPr>
          <a:xfrm>
            <a:off x="5724128" y="1707654"/>
            <a:ext cx="1944216" cy="359430"/>
          </a:xfrm>
          <a:prstGeom prst="rect">
            <a:avLst/>
          </a:prstGeom>
          <a:noFill/>
        </p:spPr>
        <p:txBody>
          <a:bodyPr wrap="square" lIns="81635" tIns="40817" rIns="81635" bIns="40817" rtlCol="0">
            <a:spAutoFit/>
          </a:bodyPr>
          <a:lstStyle/>
          <a:p>
            <a:r>
              <a:rPr lang="nl-NL" dirty="0" smtClean="0"/>
              <a:t>lastig</a:t>
            </a:r>
            <a:endParaRPr lang="nl-NL" dirty="0"/>
          </a:p>
        </p:txBody>
      </p:sp>
    </p:spTree>
    <p:extLst>
      <p:ext uri="{BB962C8B-B14F-4D97-AF65-F5344CB8AC3E}">
        <p14:creationId xmlns:p14="http://schemas.microsoft.com/office/powerpoint/2010/main" val="7939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childTnLst>
                                  <p:subTnLst>
                                    <p:set>
                                      <p:cBhvr override="childStyle">
                                        <p:cTn dur="1" fill="hold" display="0" masterRel="nextClick" afterEffect="1"/>
                                        <p:tgtEl>
                                          <p:spTgt spid="6">
                                            <p:graphicEl>
                                              <a:chart seriesIdx="0" categoryIdx="-4" bldStep="series"/>
                                            </p:graphic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1"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animBg="0"/>
        </p:bldSub>
      </p:bldGraphic>
      <p:bldP spid="2" grpId="0"/>
      <p:bldP spid="5" grpId="0"/>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6093</TotalTime>
  <Words>295</Words>
  <Application>Microsoft Office PowerPoint</Application>
  <PresentationFormat>Diavoorstelling (16:9)</PresentationFormat>
  <Paragraphs>81</Paragraphs>
  <Slides>34</Slides>
  <Notes>2</Notes>
  <HiddenSlides>0</HiddenSlides>
  <MMClips>0</MMClips>
  <ScaleCrop>false</ScaleCrop>
  <HeadingPairs>
    <vt:vector size="4" baseType="variant">
      <vt:variant>
        <vt:lpstr>Thema</vt:lpstr>
      </vt:variant>
      <vt:variant>
        <vt:i4>1</vt:i4>
      </vt:variant>
      <vt:variant>
        <vt:lpstr>Diatitels</vt:lpstr>
      </vt:variant>
      <vt:variant>
        <vt:i4>34</vt:i4>
      </vt:variant>
    </vt:vector>
  </HeadingPairs>
  <TitlesOfParts>
    <vt:vector size="35" baseType="lpstr">
      <vt:lpstr>Kantoorthema</vt:lpstr>
      <vt:lpstr>PowerPoint-presentatie</vt:lpstr>
      <vt:lpstr>Klimaat</vt:lpstr>
      <vt:lpstr>PowerPoint-presentatie</vt:lpstr>
      <vt:lpstr>Ruimtelijke uitdaging</vt:lpstr>
      <vt:lpstr>PowerPoint-presentatie</vt:lpstr>
      <vt:lpstr>PowerPoint-presentatie</vt:lpstr>
      <vt:lpstr>Rijk</vt:lpstr>
      <vt:lpstr>PowerPoint-presentatie</vt:lpstr>
      <vt:lpstr>9 miljoen gebouwen van gas af in 2050</vt:lpstr>
      <vt:lpstr>Planning</vt:lpstr>
      <vt:lpstr>PowerPoint-presentatie</vt:lpstr>
      <vt:lpstr>Van Gas Los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complexiteit van  de energietransitie </vt:lpstr>
      <vt:lpstr>PowerPoint-presentatie</vt:lpstr>
      <vt:lpstr>PowerPoint-presentatie</vt:lpstr>
      <vt:lpstr>PowerPoint-presentatie</vt:lpstr>
      <vt:lpstr>PowerPoint-presentatie</vt:lpstr>
      <vt:lpstr>PowerPoint-presentatie</vt:lpstr>
      <vt:lpstr>PowerPoint-presentatie</vt:lpstr>
    </vt:vector>
  </TitlesOfParts>
  <Company>Provincie Zuid-Holland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Communicatiebijeenkomst</dc:title>
  <dc:creator>Manders, D</dc:creator>
  <cp:lastModifiedBy>Noorloos, Suzanne van</cp:lastModifiedBy>
  <cp:revision>218</cp:revision>
  <cp:lastPrinted>2014-10-09T08:35:51Z</cp:lastPrinted>
  <dcterms:created xsi:type="dcterms:W3CDTF">2014-09-08T10:07:04Z</dcterms:created>
  <dcterms:modified xsi:type="dcterms:W3CDTF">2018-09-29T08:21:12Z</dcterms:modified>
</cp:coreProperties>
</file>