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329" r:id="rId4"/>
    <p:sldId id="332" r:id="rId5"/>
    <p:sldId id="330" r:id="rId6"/>
    <p:sldId id="260" r:id="rId7"/>
    <p:sldId id="331" r:id="rId8"/>
    <p:sldId id="259" r:id="rId9"/>
    <p:sldId id="261" r:id="rId10"/>
    <p:sldId id="262" r:id="rId11"/>
    <p:sldId id="263" r:id="rId12"/>
    <p:sldId id="333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3F3"/>
    <a:srgbClr val="F4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-20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mons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9999" y="2592000"/>
            <a:ext cx="7375417" cy="808381"/>
          </a:xfrm>
        </p:spPr>
        <p:txBody>
          <a:bodyPr anchor="t" anchorCtr="0"/>
          <a:lstStyle>
            <a:lvl1pPr algn="l">
              <a:lnSpc>
                <a:spcPts val="3300"/>
              </a:lnSpc>
              <a:defRPr sz="3000"/>
            </a:lvl1pPr>
          </a:lstStyle>
          <a:p>
            <a:r>
              <a:rPr lang="nl-NL" dirty="0"/>
              <a:t>Klikken om de titelstijl van het model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56347" y="3423600"/>
            <a:ext cx="7379069" cy="708910"/>
          </a:xfrm>
        </p:spPr>
        <p:txBody>
          <a:bodyPr>
            <a:noAutofit/>
          </a:bodyPr>
          <a:lstStyle>
            <a:lvl1pPr marL="0" indent="0" algn="l">
              <a:lnSpc>
                <a:spcPts val="28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fld id="{B20254BA-8163-4C8E-89E5-CF12965C88B5}" type="slidenum">
              <a:rPr lang="nl-NL" smtClean="0"/>
              <a:t>‹nr.›</a:t>
            </a:fld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315" y="1441523"/>
            <a:ext cx="3898800" cy="38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596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mons 1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0" y="565300"/>
            <a:ext cx="9946594" cy="910699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60000" y="1908000"/>
            <a:ext cx="11265358" cy="4320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254BA-8163-4C8E-89E5-CF12965C88B5}" type="slidenum">
              <a:rPr lang="nl-NL" smtClean="0"/>
              <a:t>‹nr.›</a:t>
            </a:fld>
            <a:endParaRPr lang="nl-NL"/>
          </a:p>
        </p:txBody>
      </p:sp>
      <p:pic>
        <p:nvPicPr>
          <p:cNvPr id="31" name="Afbeelding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388" y="193665"/>
            <a:ext cx="1463772" cy="146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749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mons Title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9999" y="2592000"/>
            <a:ext cx="7375417" cy="808381"/>
          </a:xfrm>
        </p:spPr>
        <p:txBody>
          <a:bodyPr anchor="t" anchorCtr="0"/>
          <a:lstStyle>
            <a:lvl1pPr algn="l">
              <a:lnSpc>
                <a:spcPts val="33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Klikken om de titelstijl van het model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56347" y="3423600"/>
            <a:ext cx="7379069" cy="708910"/>
          </a:xfrm>
        </p:spPr>
        <p:txBody>
          <a:bodyPr>
            <a:noAutofit/>
          </a:bodyPr>
          <a:lstStyle>
            <a:lvl1pPr marL="0" indent="0" algn="l">
              <a:lnSpc>
                <a:spcPts val="28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0254BA-8163-4C8E-89E5-CF12965C88B5}" type="slidenum">
              <a:rPr lang="nl-NL" smtClean="0"/>
              <a:t>‹nr.›</a:t>
            </a:fld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315" y="1441523"/>
            <a:ext cx="3898800" cy="38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284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Omons 2 el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59998" y="1908000"/>
            <a:ext cx="7380000" cy="4320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096920" y="1907999"/>
            <a:ext cx="3528000" cy="4320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254BA-8163-4C8E-89E5-CF12965C88B5}" type="slidenum">
              <a:rPr lang="nl-NL" smtClean="0"/>
              <a:t>‹nr.›</a:t>
            </a:fld>
            <a:endParaRPr lang="nl-NL"/>
          </a:p>
        </p:txBody>
      </p:sp>
      <p:pic>
        <p:nvPicPr>
          <p:cNvPr id="26" name="Afbeelding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388" y="193665"/>
            <a:ext cx="1463772" cy="146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361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359999" y="565300"/>
            <a:ext cx="9985783" cy="9106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60000" y="1908000"/>
            <a:ext cx="11265358" cy="432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59998" y="6300000"/>
            <a:ext cx="431603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 b="0">
                <a:solidFill>
                  <a:schemeClr val="tx1"/>
                </a:solidFill>
                <a:latin typeface="Roboto Slab" charset="0"/>
                <a:ea typeface="Roboto Slab" charset="0"/>
                <a:cs typeface="Roboto Slab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0905358" y="6300000"/>
            <a:ext cx="72000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 b="0">
                <a:solidFill>
                  <a:schemeClr val="tx1"/>
                </a:solidFill>
                <a:latin typeface="Roboto Slab" charset="0"/>
                <a:ea typeface="Roboto Slab" charset="0"/>
                <a:cs typeface="Roboto Slab" charset="0"/>
              </a:defRPr>
            </a:lvl1pPr>
          </a:lstStyle>
          <a:p>
            <a:fld id="{B20254BA-8163-4C8E-89E5-CF12965C88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5973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4" r:id="rId4"/>
  </p:sldLayoutIdLst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2700" b="1" kern="1200">
          <a:solidFill>
            <a:schemeClr val="tx1"/>
          </a:solidFill>
          <a:latin typeface="Roboto Slab" charset="0"/>
          <a:ea typeface="Roboto Slab" charset="0"/>
          <a:cs typeface="Roboto Slab" charset="0"/>
        </a:defRPr>
      </a:lvl1pPr>
    </p:titleStyle>
    <p:bodyStyle>
      <a:lvl1pPr marL="180000" indent="-180000" algn="l" defTabSz="914400" rtl="0" eaLnBrk="1" latinLnBrk="0" hangingPunct="1">
        <a:lnSpc>
          <a:spcPts val="3000"/>
        </a:lnSpc>
        <a:spcBef>
          <a:spcPts val="500"/>
        </a:spcBef>
        <a:buFont typeface="Arial"/>
        <a:buChar char="•"/>
        <a:tabLst/>
        <a:defRPr sz="2600" kern="1200">
          <a:solidFill>
            <a:schemeClr val="accent4"/>
          </a:solidFill>
          <a:latin typeface="Roboto Slab" charset="0"/>
          <a:ea typeface="Roboto Slab" charset="0"/>
          <a:cs typeface="Roboto Slab" charset="0"/>
        </a:defRPr>
      </a:lvl1pPr>
      <a:lvl2pPr marL="360000" indent="-180000" algn="l" defTabSz="914400" rtl="0" eaLnBrk="1" latinLnBrk="0" hangingPunct="1">
        <a:lnSpc>
          <a:spcPts val="2600"/>
        </a:lnSpc>
        <a:spcBef>
          <a:spcPts val="400"/>
        </a:spcBef>
        <a:buFont typeface="Arial"/>
        <a:buChar char="•"/>
        <a:tabLst/>
        <a:defRPr sz="2400" kern="1200">
          <a:solidFill>
            <a:schemeClr val="accent4"/>
          </a:solidFill>
          <a:latin typeface="Roboto Slab" charset="0"/>
          <a:ea typeface="Roboto Slab" charset="0"/>
          <a:cs typeface="Roboto Slab" charset="0"/>
        </a:defRPr>
      </a:lvl2pPr>
      <a:lvl3pPr marL="540000" indent="-180000" algn="l" defTabSz="914400" rtl="0" eaLnBrk="1" latinLnBrk="0" hangingPunct="1">
        <a:lnSpc>
          <a:spcPts val="2200"/>
        </a:lnSpc>
        <a:spcBef>
          <a:spcPts val="400"/>
        </a:spcBef>
        <a:buFont typeface="Arial"/>
        <a:buChar char="•"/>
        <a:tabLst/>
        <a:defRPr sz="2000" kern="1200">
          <a:solidFill>
            <a:schemeClr val="accent4"/>
          </a:solidFill>
          <a:latin typeface="Roboto Slab" charset="0"/>
          <a:ea typeface="Roboto Slab" charset="0"/>
          <a:cs typeface="Roboto Slab" charset="0"/>
        </a:defRPr>
      </a:lvl3pPr>
      <a:lvl4pPr marL="720000" indent="-180000" algn="l" defTabSz="914400" rtl="0" eaLnBrk="1" latinLnBrk="0" hangingPunct="1">
        <a:lnSpc>
          <a:spcPts val="1600"/>
        </a:lnSpc>
        <a:spcBef>
          <a:spcPts val="800"/>
        </a:spcBef>
        <a:buFont typeface="Arial"/>
        <a:buChar char="•"/>
        <a:tabLst/>
        <a:defRPr sz="1600" kern="1200">
          <a:solidFill>
            <a:schemeClr val="accent4"/>
          </a:solidFill>
          <a:latin typeface="Roboto Slab" charset="0"/>
          <a:ea typeface="Roboto Slab" charset="0"/>
          <a:cs typeface="Roboto Slab" charset="0"/>
        </a:defRPr>
      </a:lvl4pPr>
      <a:lvl5pPr marL="900000" indent="-180000" algn="l" defTabSz="914400" rtl="0" eaLnBrk="1" latinLnBrk="0" hangingPunct="1">
        <a:lnSpc>
          <a:spcPts val="1200"/>
        </a:lnSpc>
        <a:spcBef>
          <a:spcPts val="800"/>
        </a:spcBef>
        <a:buFont typeface="Arial"/>
        <a:buChar char="•"/>
        <a:tabLst/>
        <a:defRPr sz="1200" kern="1200">
          <a:solidFill>
            <a:schemeClr val="accent4"/>
          </a:solidFill>
          <a:latin typeface="Roboto Slab" charset="0"/>
          <a:ea typeface="Roboto Slab" charset="0"/>
          <a:cs typeface="Roboto Slab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omons.nl/oranjewijk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omons.nl/oranjewijk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EA788EA-5965-43D2-A1E7-61B3F26BF3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999" y="2592000"/>
            <a:ext cx="7606954" cy="808381"/>
          </a:xfrm>
        </p:spPr>
        <p:txBody>
          <a:bodyPr/>
          <a:lstStyle/>
          <a:p>
            <a:r>
              <a:rPr lang="nl-NL" dirty="0"/>
              <a:t>Omons – het beste besluit neem je samen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xmlns="" id="{4B34DE9B-CDEE-4985-B2E5-6BDC0E1249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Joanne de Vink</a:t>
            </a:r>
          </a:p>
        </p:txBody>
      </p:sp>
    </p:spTree>
    <p:extLst>
      <p:ext uri="{BB962C8B-B14F-4D97-AF65-F5344CB8AC3E}">
        <p14:creationId xmlns:p14="http://schemas.microsoft.com/office/powerpoint/2010/main" val="356960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AFFBD14-561C-414F-A130-AAB2C6A7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Heeft u </a:t>
            </a:r>
            <a:r>
              <a:rPr lang="nl-NL" dirty="0" smtClean="0"/>
              <a:t>vragen tijdens het gebruik van </a:t>
            </a:r>
            <a:r>
              <a:rPr lang="nl-NL" dirty="0" err="1" smtClean="0"/>
              <a:t>Omons</a:t>
            </a:r>
            <a:r>
              <a:rPr lang="nl-NL" dirty="0" smtClean="0"/>
              <a:t>?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63BA7B11-FAB7-49F0-913C-677109841B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1800" dirty="0">
                <a:solidFill>
                  <a:schemeClr val="tx1"/>
                </a:solidFill>
              </a:rPr>
              <a:t>We organiseren 3 x een </a:t>
            </a:r>
            <a:r>
              <a:rPr lang="nl-NL" sz="1800" dirty="0" err="1">
                <a:solidFill>
                  <a:schemeClr val="tx1"/>
                </a:solidFill>
              </a:rPr>
              <a:t>webinar</a:t>
            </a:r>
            <a:endParaRPr lang="nl-NL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l-NL" sz="1800" dirty="0">
                <a:solidFill>
                  <a:schemeClr val="tx1"/>
                </a:solidFill>
              </a:rPr>
              <a:t>-&gt; Meld u aan via </a:t>
            </a:r>
            <a:r>
              <a:rPr lang="nl-NL" sz="1800" dirty="0">
                <a:solidFill>
                  <a:schemeClr val="tx1"/>
                </a:solidFill>
                <a:hlinkClick r:id="rId2"/>
              </a:rPr>
              <a:t>www.omons.nl/oranjewijk</a:t>
            </a:r>
            <a:endParaRPr lang="nl-NL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l-NL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l-NL" sz="1800" dirty="0">
                <a:solidFill>
                  <a:schemeClr val="tx1"/>
                </a:solidFill>
              </a:rPr>
              <a:t>11 juli 20.00 uur</a:t>
            </a:r>
          </a:p>
          <a:p>
            <a:pPr marL="0" indent="0">
              <a:buNone/>
            </a:pPr>
            <a:r>
              <a:rPr lang="nl-NL" sz="1800" dirty="0">
                <a:solidFill>
                  <a:schemeClr val="tx1"/>
                </a:solidFill>
              </a:rPr>
              <a:t>12 juli 10.00 uur</a:t>
            </a:r>
          </a:p>
          <a:p>
            <a:pPr marL="0" indent="0">
              <a:buNone/>
            </a:pPr>
            <a:r>
              <a:rPr lang="nl-NL" sz="1800" dirty="0">
                <a:solidFill>
                  <a:schemeClr val="tx1"/>
                </a:solidFill>
              </a:rPr>
              <a:t>22 juli 20.00 uur</a:t>
            </a:r>
          </a:p>
          <a:p>
            <a:pPr marL="0" indent="0">
              <a:buNone/>
            </a:pPr>
            <a:endParaRPr lang="nl-NL" sz="1800" dirty="0">
              <a:solidFill>
                <a:schemeClr val="tx1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46B4FEBD-523C-4919-A5F4-616C9C18F6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8592" y="1908000"/>
            <a:ext cx="3245582" cy="342423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9083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0D7D14B-F69B-422F-B658-82D42B688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verder?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15FADB03-409A-41EC-ADBA-7095007080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1800" dirty="0">
                <a:solidFill>
                  <a:schemeClr val="tx1"/>
                </a:solidFill>
              </a:rPr>
              <a:t>Vanaf morgen ontvangt u een brief met registratiecode</a:t>
            </a:r>
          </a:p>
          <a:p>
            <a:r>
              <a:rPr lang="nl-NL" sz="1800" dirty="0">
                <a:solidFill>
                  <a:schemeClr val="tx1"/>
                </a:solidFill>
              </a:rPr>
              <a:t>Registreer uzelf en doe </a:t>
            </a:r>
            <a:r>
              <a:rPr lang="nl-NL" sz="1800" dirty="0" smtClean="0">
                <a:solidFill>
                  <a:schemeClr val="tx1"/>
                </a:solidFill>
              </a:rPr>
              <a:t>mee</a:t>
            </a:r>
          </a:p>
          <a:p>
            <a:r>
              <a:rPr lang="nl-NL" sz="1800" dirty="0">
                <a:solidFill>
                  <a:schemeClr val="tx1"/>
                </a:solidFill>
              </a:rPr>
              <a:t>Meld u aan voor de meedenkgroep als u mee wilt denken hoe u bewoners kunt activeren. </a:t>
            </a:r>
          </a:p>
          <a:p>
            <a:endParaRPr lang="nl-NL" sz="1800" dirty="0">
              <a:solidFill>
                <a:schemeClr val="tx1"/>
              </a:solidFill>
            </a:endParaRPr>
          </a:p>
          <a:p>
            <a:endParaRPr lang="nl-NL" sz="1800" dirty="0">
              <a:solidFill>
                <a:schemeClr val="tx1"/>
              </a:solidFill>
            </a:endParaRPr>
          </a:p>
          <a:p>
            <a:endParaRPr lang="nl-NL" sz="18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nl-NL" sz="2800" dirty="0">
                <a:solidFill>
                  <a:schemeClr val="tx1"/>
                </a:solidFill>
              </a:rPr>
              <a:t>Laat de keuze niet voor, maar met u maken! </a:t>
            </a:r>
          </a:p>
          <a:p>
            <a:pPr marL="0" indent="0" algn="ctr">
              <a:buNone/>
            </a:pPr>
            <a:endParaRPr lang="nl-NL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l-NL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91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51CF0D1-CDA1-4704-9284-C4C10E9FD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Zijn er nog vragen?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DBD379E7-95A4-492C-BC87-28AE7FB89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0" y="2719387"/>
            <a:ext cx="5715000" cy="14192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0285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1AAD56D-669C-4841-8F3D-77132B565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doet Omons in Leiderdorp?</a:t>
            </a:r>
          </a:p>
        </p:txBody>
      </p:sp>
      <p:pic>
        <p:nvPicPr>
          <p:cNvPr id="1026" name="Picture 2" descr="Afbeeldingsresultaat voor dwa logo">
            <a:extLst>
              <a:ext uri="{FF2B5EF4-FFF2-40B4-BE49-F238E27FC236}">
                <a16:creationId xmlns:a16="http://schemas.microsoft.com/office/drawing/2014/main" xmlns="" id="{33E3F6A4-3189-4739-AD86-10E68790F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43" y="2311111"/>
            <a:ext cx="3314694" cy="101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xmlns="" id="{6715A6DE-4B20-4561-B758-03763FF1384C}"/>
              </a:ext>
            </a:extLst>
          </p:cNvPr>
          <p:cNvSpPr txBox="1"/>
          <p:nvPr/>
        </p:nvSpPr>
        <p:spPr>
          <a:xfrm>
            <a:off x="5476673" y="2590130"/>
            <a:ext cx="5117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Roboto Slab" pitchFamily="2" charset="0"/>
                <a:ea typeface="Roboto Slab" pitchFamily="2" charset="0"/>
              </a:rPr>
              <a:t>(Technische) haalbaarheid</a:t>
            </a:r>
          </a:p>
        </p:txBody>
      </p:sp>
      <p:pic>
        <p:nvPicPr>
          <p:cNvPr id="1028" name="Picture 4" descr="Afbeeldingsresultaat voor omons">
            <a:extLst>
              <a:ext uri="{FF2B5EF4-FFF2-40B4-BE49-F238E27FC236}">
                <a16:creationId xmlns:a16="http://schemas.microsoft.com/office/drawing/2014/main" xmlns="" id="{10DED906-DC81-46E6-BCAF-C758836DA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717" y="3818270"/>
            <a:ext cx="2879388" cy="287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fbeeldingsresultaat voor household icon">
            <a:extLst>
              <a:ext uri="{FF2B5EF4-FFF2-40B4-BE49-F238E27FC236}">
                <a16:creationId xmlns:a16="http://schemas.microsoft.com/office/drawing/2014/main" xmlns="" id="{D4FB7FEF-281B-4212-AFD9-BA4162944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563" y="4599206"/>
            <a:ext cx="576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Afbeeldingsresultaat voor household icon">
            <a:extLst>
              <a:ext uri="{FF2B5EF4-FFF2-40B4-BE49-F238E27FC236}">
                <a16:creationId xmlns:a16="http://schemas.microsoft.com/office/drawing/2014/main" xmlns="" id="{819FD390-97AA-4358-B7F1-ABC6E6C79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585" y="4599206"/>
            <a:ext cx="576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Afbeeldingsresultaat voor household icon">
            <a:extLst>
              <a:ext uri="{FF2B5EF4-FFF2-40B4-BE49-F238E27FC236}">
                <a16:creationId xmlns:a16="http://schemas.microsoft.com/office/drawing/2014/main" xmlns="" id="{38B58CCF-BABC-4B72-ACA7-310BAD279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095" y="4599206"/>
            <a:ext cx="576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Afbeeldingsresultaat voor household icon">
            <a:extLst>
              <a:ext uri="{FF2B5EF4-FFF2-40B4-BE49-F238E27FC236}">
                <a16:creationId xmlns:a16="http://schemas.microsoft.com/office/drawing/2014/main" xmlns="" id="{CD645C0B-9B99-4BAF-A537-FE45BEF6D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074" y="4599206"/>
            <a:ext cx="576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Afbeeldingsresultaat voor household icon">
            <a:extLst>
              <a:ext uri="{FF2B5EF4-FFF2-40B4-BE49-F238E27FC236}">
                <a16:creationId xmlns:a16="http://schemas.microsoft.com/office/drawing/2014/main" xmlns="" id="{F818F58C-9090-482E-A185-A92562017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354" y="4913336"/>
            <a:ext cx="576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Afbeeldingsresultaat voor household icon">
            <a:extLst>
              <a:ext uri="{FF2B5EF4-FFF2-40B4-BE49-F238E27FC236}">
                <a16:creationId xmlns:a16="http://schemas.microsoft.com/office/drawing/2014/main" xmlns="" id="{05E509A2-3B37-489D-85B5-B6D224446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376" y="4913336"/>
            <a:ext cx="576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Afbeeldingsresultaat voor household icon">
            <a:extLst>
              <a:ext uri="{FF2B5EF4-FFF2-40B4-BE49-F238E27FC236}">
                <a16:creationId xmlns:a16="http://schemas.microsoft.com/office/drawing/2014/main" xmlns="" id="{32FC1911-0121-41F3-BF21-87CDCB2B5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886" y="4913336"/>
            <a:ext cx="576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Afbeeldingsresultaat voor household icon">
            <a:extLst>
              <a:ext uri="{FF2B5EF4-FFF2-40B4-BE49-F238E27FC236}">
                <a16:creationId xmlns:a16="http://schemas.microsoft.com/office/drawing/2014/main" xmlns="" id="{576A3E4D-D0FA-4A52-8CE9-7FFC1CA4A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865" y="4913336"/>
            <a:ext cx="576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Afbeeldingsresultaat voor household icon">
            <a:extLst>
              <a:ext uri="{FF2B5EF4-FFF2-40B4-BE49-F238E27FC236}">
                <a16:creationId xmlns:a16="http://schemas.microsoft.com/office/drawing/2014/main" xmlns="" id="{08AD86FF-47DF-438E-8441-3BB17452A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657" y="5250910"/>
            <a:ext cx="576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Afbeeldingsresultaat voor household icon">
            <a:extLst>
              <a:ext uri="{FF2B5EF4-FFF2-40B4-BE49-F238E27FC236}">
                <a16:creationId xmlns:a16="http://schemas.microsoft.com/office/drawing/2014/main" xmlns="" id="{D7929BB9-D952-40CE-9E60-12F71C579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679" y="5250910"/>
            <a:ext cx="576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Afbeeldingsresultaat voor household icon">
            <a:extLst>
              <a:ext uri="{FF2B5EF4-FFF2-40B4-BE49-F238E27FC236}">
                <a16:creationId xmlns:a16="http://schemas.microsoft.com/office/drawing/2014/main" xmlns="" id="{54759D0F-AA00-46CF-B84F-8C59F5E7A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189" y="5250910"/>
            <a:ext cx="576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Afbeeldingsresultaat voor household icon">
            <a:extLst>
              <a:ext uri="{FF2B5EF4-FFF2-40B4-BE49-F238E27FC236}">
                <a16:creationId xmlns:a16="http://schemas.microsoft.com/office/drawing/2014/main" xmlns="" id="{09EEE393-1A8A-4D74-B204-3E85D7BD1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168" y="5250910"/>
            <a:ext cx="576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Afbeeldingsresultaat voor household icon">
            <a:extLst>
              <a:ext uri="{FF2B5EF4-FFF2-40B4-BE49-F238E27FC236}">
                <a16:creationId xmlns:a16="http://schemas.microsoft.com/office/drawing/2014/main" xmlns="" id="{CC386FB4-8573-4921-8C95-25BBE2521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315" y="5553966"/>
            <a:ext cx="576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Afbeeldingsresultaat voor household icon">
            <a:extLst>
              <a:ext uri="{FF2B5EF4-FFF2-40B4-BE49-F238E27FC236}">
                <a16:creationId xmlns:a16="http://schemas.microsoft.com/office/drawing/2014/main" xmlns="" id="{A8ADD311-112E-4A77-9D81-5CADB7468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337" y="5553966"/>
            <a:ext cx="576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Afbeeldingsresultaat voor household icon">
            <a:extLst>
              <a:ext uri="{FF2B5EF4-FFF2-40B4-BE49-F238E27FC236}">
                <a16:creationId xmlns:a16="http://schemas.microsoft.com/office/drawing/2014/main" xmlns="" id="{A4116297-8B9E-44EF-92E9-53D444464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847" y="5553966"/>
            <a:ext cx="576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Afbeeldingsresultaat voor household icon">
            <a:extLst>
              <a:ext uri="{FF2B5EF4-FFF2-40B4-BE49-F238E27FC236}">
                <a16:creationId xmlns:a16="http://schemas.microsoft.com/office/drawing/2014/main" xmlns="" id="{8CFB928E-0731-4C13-81A4-F5F0EE03A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826" y="5553966"/>
            <a:ext cx="576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Pijl: rechts 22">
            <a:extLst>
              <a:ext uri="{FF2B5EF4-FFF2-40B4-BE49-F238E27FC236}">
                <a16:creationId xmlns:a16="http://schemas.microsoft.com/office/drawing/2014/main" xmlns="" id="{00428E63-E89C-491E-BC3E-695CBD24EA3B}"/>
              </a:ext>
            </a:extLst>
          </p:cNvPr>
          <p:cNvSpPr/>
          <p:nvPr/>
        </p:nvSpPr>
        <p:spPr>
          <a:xfrm>
            <a:off x="4376886" y="2667833"/>
            <a:ext cx="1372161" cy="3062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Pijl: rechts 23">
            <a:extLst>
              <a:ext uri="{FF2B5EF4-FFF2-40B4-BE49-F238E27FC236}">
                <a16:creationId xmlns:a16="http://schemas.microsoft.com/office/drawing/2014/main" xmlns="" id="{4F865769-9547-4E30-9F00-0EBAB5556C90}"/>
              </a:ext>
            </a:extLst>
          </p:cNvPr>
          <p:cNvSpPr/>
          <p:nvPr/>
        </p:nvSpPr>
        <p:spPr>
          <a:xfrm>
            <a:off x="5465602" y="5175205"/>
            <a:ext cx="1239005" cy="461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Pijl: rechts 26">
            <a:extLst>
              <a:ext uri="{FF2B5EF4-FFF2-40B4-BE49-F238E27FC236}">
                <a16:creationId xmlns:a16="http://schemas.microsoft.com/office/drawing/2014/main" xmlns="" id="{EF7494D7-A3B0-403C-BD6E-ECED859079E5}"/>
              </a:ext>
            </a:extLst>
          </p:cNvPr>
          <p:cNvSpPr/>
          <p:nvPr/>
        </p:nvSpPr>
        <p:spPr>
          <a:xfrm rot="16200000">
            <a:off x="7415947" y="3575373"/>
            <a:ext cx="1239005" cy="46166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748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 animBg="1"/>
      <p:bldP spid="24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6D5677D-B0FE-4D52-BF03-5E1D4C3E9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ziet Omons eruit</a:t>
            </a:r>
          </a:p>
        </p:txBody>
      </p:sp>
      <p:grpSp>
        <p:nvGrpSpPr>
          <p:cNvPr id="13" name="Groep 12">
            <a:extLst>
              <a:ext uri="{FF2B5EF4-FFF2-40B4-BE49-F238E27FC236}">
                <a16:creationId xmlns:a16="http://schemas.microsoft.com/office/drawing/2014/main" xmlns="" id="{AA57944F-51C8-48E1-A471-CDD2BC0B0587}"/>
              </a:ext>
            </a:extLst>
          </p:cNvPr>
          <p:cNvGrpSpPr>
            <a:grpSpLocks noChangeAspect="1"/>
          </p:cNvGrpSpPr>
          <p:nvPr/>
        </p:nvGrpSpPr>
        <p:grpSpPr>
          <a:xfrm>
            <a:off x="375244" y="1364974"/>
            <a:ext cx="5172372" cy="2759552"/>
            <a:chOff x="151277" y="662840"/>
            <a:chExt cx="12192000" cy="6504648"/>
          </a:xfrm>
        </p:grpSpPr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xmlns="" id="{D01D1E96-9A9C-4A20-B127-CBB6BB6EEA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5152"/>
            <a:stretch/>
          </p:blipFill>
          <p:spPr>
            <a:xfrm>
              <a:off x="151277" y="662840"/>
              <a:ext cx="12192000" cy="6504648"/>
            </a:xfrm>
            <a:prstGeom prst="rect">
              <a:avLst/>
            </a:prstGeom>
            <a:ln w="25400">
              <a:solidFill>
                <a:srgbClr val="DDE1E7"/>
              </a:solidFill>
            </a:ln>
          </p:spPr>
        </p:pic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xmlns="" id="{CAEFA0AE-3810-441E-9BAF-008CA2DC96A6}"/>
                </a:ext>
              </a:extLst>
            </p:cNvPr>
            <p:cNvSpPr/>
            <p:nvPr/>
          </p:nvSpPr>
          <p:spPr>
            <a:xfrm>
              <a:off x="2324100" y="990601"/>
              <a:ext cx="2045970" cy="163830"/>
            </a:xfrm>
            <a:prstGeom prst="rect">
              <a:avLst/>
            </a:prstGeom>
            <a:solidFill>
              <a:srgbClr val="F1F4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xmlns="" id="{CC0A0ED4-AA17-4841-B255-428D6C5A4B9A}"/>
                </a:ext>
              </a:extLst>
            </p:cNvPr>
            <p:cNvSpPr/>
            <p:nvPr/>
          </p:nvSpPr>
          <p:spPr>
            <a:xfrm>
              <a:off x="11832000" y="990601"/>
              <a:ext cx="183216" cy="16383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xmlns="" id="{7A279A52-664A-42B5-8B9A-7DE968C8309C}"/>
                </a:ext>
              </a:extLst>
            </p:cNvPr>
            <p:cNvSpPr/>
            <p:nvPr/>
          </p:nvSpPr>
          <p:spPr>
            <a:xfrm>
              <a:off x="8644128" y="1883664"/>
              <a:ext cx="579120" cy="1645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4" name="Groep 13">
            <a:extLst>
              <a:ext uri="{FF2B5EF4-FFF2-40B4-BE49-F238E27FC236}">
                <a16:creationId xmlns:a16="http://schemas.microsoft.com/office/drawing/2014/main" xmlns="" id="{198F8CAD-4A55-4191-A42A-1B574B4C3D49}"/>
              </a:ext>
            </a:extLst>
          </p:cNvPr>
          <p:cNvGrpSpPr>
            <a:grpSpLocks noChangeAspect="1"/>
          </p:cNvGrpSpPr>
          <p:nvPr/>
        </p:nvGrpSpPr>
        <p:grpSpPr>
          <a:xfrm>
            <a:off x="2955687" y="2359628"/>
            <a:ext cx="5183858" cy="2771744"/>
            <a:chOff x="0" y="0"/>
            <a:chExt cx="12192000" cy="6518910"/>
          </a:xfrm>
        </p:grpSpPr>
        <p:pic>
          <p:nvPicPr>
            <p:cNvPr id="15" name="Afbeelding 14">
              <a:extLst>
                <a:ext uri="{FF2B5EF4-FFF2-40B4-BE49-F238E27FC236}">
                  <a16:creationId xmlns:a16="http://schemas.microsoft.com/office/drawing/2014/main" xmlns="" id="{E1AA0C4C-EF2F-4198-AC95-4D85508840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4945"/>
            <a:stretch/>
          </p:blipFill>
          <p:spPr>
            <a:xfrm>
              <a:off x="0" y="0"/>
              <a:ext cx="12192000" cy="6518910"/>
            </a:xfrm>
            <a:prstGeom prst="rect">
              <a:avLst/>
            </a:prstGeom>
            <a:ln w="22225">
              <a:solidFill>
                <a:schemeClr val="bg2"/>
              </a:solidFill>
            </a:ln>
          </p:spPr>
        </p:pic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xmlns="" id="{0939B2F9-5C5C-4298-882E-8EAC6A993C8E}"/>
                </a:ext>
              </a:extLst>
            </p:cNvPr>
            <p:cNvSpPr/>
            <p:nvPr/>
          </p:nvSpPr>
          <p:spPr>
            <a:xfrm>
              <a:off x="2183130" y="339090"/>
              <a:ext cx="462915" cy="156210"/>
            </a:xfrm>
            <a:prstGeom prst="rect">
              <a:avLst/>
            </a:prstGeom>
            <a:solidFill>
              <a:srgbClr val="F1F4F5"/>
            </a:solidFill>
            <a:ln>
              <a:solidFill>
                <a:srgbClr val="F1F4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xmlns="" id="{DB7DB23D-D162-4EA5-BC40-DB84C0F3A1E4}"/>
                </a:ext>
              </a:extLst>
            </p:cNvPr>
            <p:cNvSpPr/>
            <p:nvPr/>
          </p:nvSpPr>
          <p:spPr>
            <a:xfrm>
              <a:off x="487680" y="632460"/>
              <a:ext cx="1866900" cy="297180"/>
            </a:xfrm>
            <a:prstGeom prst="rect">
              <a:avLst/>
            </a:prstGeom>
            <a:solidFill>
              <a:srgbClr val="0085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xmlns="" id="{7F7B95FC-BD00-4CEB-A462-99A83FDABA89}"/>
                </a:ext>
              </a:extLst>
            </p:cNvPr>
            <p:cNvSpPr/>
            <p:nvPr/>
          </p:nvSpPr>
          <p:spPr>
            <a:xfrm>
              <a:off x="11625358" y="284480"/>
              <a:ext cx="246602" cy="2108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1" name="Tekstvak 20">
            <a:extLst>
              <a:ext uri="{FF2B5EF4-FFF2-40B4-BE49-F238E27FC236}">
                <a16:creationId xmlns:a16="http://schemas.microsoft.com/office/drawing/2014/main" xmlns="" id="{E203A969-D35C-4D0D-B00A-676130226E9A}"/>
              </a:ext>
            </a:extLst>
          </p:cNvPr>
          <p:cNvSpPr txBox="1"/>
          <p:nvPr/>
        </p:nvSpPr>
        <p:spPr>
          <a:xfrm>
            <a:off x="359998" y="4223113"/>
            <a:ext cx="180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>
                <a:latin typeface="Roboto Slab" pitchFamily="2" charset="0"/>
                <a:ea typeface="Roboto Slab" pitchFamily="2" charset="0"/>
              </a:rPr>
              <a:t>Startpagina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xmlns="" id="{546F4DF1-E0CF-44F4-AE6C-B10C916E63F9}"/>
              </a:ext>
            </a:extLst>
          </p:cNvPr>
          <p:cNvSpPr txBox="1"/>
          <p:nvPr/>
        </p:nvSpPr>
        <p:spPr>
          <a:xfrm>
            <a:off x="2955687" y="5189691"/>
            <a:ext cx="180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>
                <a:latin typeface="Roboto Slab" pitchFamily="2" charset="0"/>
                <a:ea typeface="Roboto Slab" pitchFamily="2" charset="0"/>
              </a:rPr>
              <a:t>Mijn woning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xmlns="" id="{AC18624E-F992-4D38-8F83-472A90723D42}"/>
              </a:ext>
            </a:extLst>
          </p:cNvPr>
          <p:cNvSpPr txBox="1"/>
          <p:nvPr/>
        </p:nvSpPr>
        <p:spPr>
          <a:xfrm>
            <a:off x="5534614" y="6115334"/>
            <a:ext cx="180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>
                <a:latin typeface="Roboto Slab" pitchFamily="2" charset="0"/>
                <a:ea typeface="Roboto Slab" pitchFamily="2" charset="0"/>
              </a:rPr>
              <a:t>Mijn buurt</a:t>
            </a:r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xmlns="" id="{D85AF179-2F43-4065-941A-5786E43C3D57}"/>
              </a:ext>
            </a:extLst>
          </p:cNvPr>
          <p:cNvGrpSpPr/>
          <p:nvPr/>
        </p:nvGrpSpPr>
        <p:grpSpPr>
          <a:xfrm>
            <a:off x="5534614" y="3297427"/>
            <a:ext cx="5185374" cy="2771744"/>
            <a:chOff x="5534614" y="3297427"/>
            <a:chExt cx="5185374" cy="2771744"/>
          </a:xfrm>
        </p:grpSpPr>
        <p:pic>
          <p:nvPicPr>
            <p:cNvPr id="19" name="Afbeelding 18">
              <a:extLst>
                <a:ext uri="{FF2B5EF4-FFF2-40B4-BE49-F238E27FC236}">
                  <a16:creationId xmlns:a16="http://schemas.microsoft.com/office/drawing/2014/main" xmlns="" id="{1F8AD928-7725-463D-ADEC-661461CFA9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4972"/>
            <a:stretch/>
          </p:blipFill>
          <p:spPr>
            <a:xfrm>
              <a:off x="5534614" y="3297427"/>
              <a:ext cx="5185374" cy="2771744"/>
            </a:xfrm>
            <a:prstGeom prst="rect">
              <a:avLst/>
            </a:prstGeom>
            <a:ln w="22225">
              <a:solidFill>
                <a:schemeClr val="bg2"/>
              </a:solidFill>
            </a:ln>
          </p:spPr>
        </p:pic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xmlns="" id="{2EB27862-DCC8-4D35-BE75-026C6FF277A7}"/>
                </a:ext>
              </a:extLst>
            </p:cNvPr>
            <p:cNvSpPr/>
            <p:nvPr/>
          </p:nvSpPr>
          <p:spPr>
            <a:xfrm>
              <a:off x="5718775" y="3585565"/>
              <a:ext cx="793778" cy="126357"/>
            </a:xfrm>
            <a:prstGeom prst="rect">
              <a:avLst/>
            </a:prstGeom>
            <a:solidFill>
              <a:srgbClr val="0085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" name="Rechthoek 2">
            <a:extLst>
              <a:ext uri="{FF2B5EF4-FFF2-40B4-BE49-F238E27FC236}">
                <a16:creationId xmlns:a16="http://schemas.microsoft.com/office/drawing/2014/main" xmlns="" id="{457F46AA-0AEF-49DF-A485-304E56839E26}"/>
              </a:ext>
            </a:extLst>
          </p:cNvPr>
          <p:cNvSpPr/>
          <p:nvPr/>
        </p:nvSpPr>
        <p:spPr>
          <a:xfrm>
            <a:off x="10488930" y="3429000"/>
            <a:ext cx="91440" cy="914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383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F3AA9DF-0124-4C15-AAF3-3D282AAA9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kunt u met </a:t>
            </a:r>
            <a:r>
              <a:rPr lang="nl-NL" dirty="0" err="1" smtClean="0"/>
              <a:t>Omons</a:t>
            </a:r>
            <a:r>
              <a:rPr lang="nl-NL" dirty="0" smtClean="0"/>
              <a:t> - Startpagina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BCA51A99-67BC-4A6B-AA66-E53F6CE1E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892" y="1475999"/>
            <a:ext cx="10635574" cy="4931864"/>
          </a:xfrm>
          <a:prstGeom prst="rect">
            <a:avLst/>
          </a:prstGeom>
        </p:spPr>
      </p:pic>
      <p:sp>
        <p:nvSpPr>
          <p:cNvPr id="5" name="Tekstballon: rechthoek 4">
            <a:extLst>
              <a:ext uri="{FF2B5EF4-FFF2-40B4-BE49-F238E27FC236}">
                <a16:creationId xmlns:a16="http://schemas.microsoft.com/office/drawing/2014/main" xmlns="" id="{ABDB4F60-1347-474F-992E-44F9943AD16B}"/>
              </a:ext>
            </a:extLst>
          </p:cNvPr>
          <p:cNvSpPr/>
          <p:nvPr/>
        </p:nvSpPr>
        <p:spPr>
          <a:xfrm>
            <a:off x="2344442" y="3118676"/>
            <a:ext cx="1318098" cy="1646510"/>
          </a:xfrm>
          <a:prstGeom prst="wedgeRectCallout">
            <a:avLst>
              <a:gd name="adj1" fmla="val 90237"/>
              <a:gd name="adj2" fmla="val 2185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>
                <a:solidFill>
                  <a:sysClr val="windowText" lastClr="000000"/>
                </a:solidFill>
                <a:latin typeface="Roboto Slab" pitchFamily="2" charset="0"/>
                <a:ea typeface="Roboto Slab" pitchFamily="2" charset="0"/>
              </a:rPr>
              <a:t>Vragen stellen</a:t>
            </a:r>
          </a:p>
        </p:txBody>
      </p:sp>
      <p:sp>
        <p:nvSpPr>
          <p:cNvPr id="6" name="Tekstballon: rechthoek 5">
            <a:extLst>
              <a:ext uri="{FF2B5EF4-FFF2-40B4-BE49-F238E27FC236}">
                <a16:creationId xmlns:a16="http://schemas.microsoft.com/office/drawing/2014/main" xmlns="" id="{69ACF9CE-A963-4ADA-ADDA-687F551971C9}"/>
              </a:ext>
            </a:extLst>
          </p:cNvPr>
          <p:cNvSpPr/>
          <p:nvPr/>
        </p:nvSpPr>
        <p:spPr>
          <a:xfrm>
            <a:off x="4630882" y="565300"/>
            <a:ext cx="1834463" cy="910699"/>
          </a:xfrm>
          <a:prstGeom prst="wedgeRectCallout">
            <a:avLst>
              <a:gd name="adj1" fmla="val -55150"/>
              <a:gd name="adj2" fmla="val 8018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>
                <a:solidFill>
                  <a:sysClr val="windowText" lastClr="000000"/>
                </a:solidFill>
                <a:latin typeface="Roboto Slab" pitchFamily="2" charset="0"/>
                <a:ea typeface="Roboto Slab" pitchFamily="2" charset="0"/>
              </a:rPr>
              <a:t>Mededelingen bekijken</a:t>
            </a:r>
          </a:p>
        </p:txBody>
      </p:sp>
      <p:sp>
        <p:nvSpPr>
          <p:cNvPr id="7" name="Tekstballon: rechthoek 6">
            <a:extLst>
              <a:ext uri="{FF2B5EF4-FFF2-40B4-BE49-F238E27FC236}">
                <a16:creationId xmlns:a16="http://schemas.microsoft.com/office/drawing/2014/main" xmlns="" id="{E052DC25-D966-43EA-8190-88F7BD865545}"/>
              </a:ext>
            </a:extLst>
          </p:cNvPr>
          <p:cNvSpPr/>
          <p:nvPr/>
        </p:nvSpPr>
        <p:spPr>
          <a:xfrm>
            <a:off x="6628143" y="565300"/>
            <a:ext cx="1870398" cy="910699"/>
          </a:xfrm>
          <a:prstGeom prst="wedgeRectCallout">
            <a:avLst>
              <a:gd name="adj1" fmla="val -92734"/>
              <a:gd name="adj2" fmla="val 8659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>
                <a:solidFill>
                  <a:sysClr val="windowText" lastClr="000000"/>
                </a:solidFill>
                <a:latin typeface="Roboto Slab" pitchFamily="2" charset="0"/>
                <a:ea typeface="Roboto Slab" pitchFamily="2" charset="0"/>
              </a:rPr>
              <a:t>Mededelingen bekijken</a:t>
            </a:r>
          </a:p>
        </p:txBody>
      </p:sp>
    </p:spTree>
    <p:extLst>
      <p:ext uri="{BB962C8B-B14F-4D97-AF65-F5344CB8AC3E}">
        <p14:creationId xmlns:p14="http://schemas.microsoft.com/office/powerpoint/2010/main" val="290899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F486558-F38F-4C7A-8E65-D387DE872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kunt u met </a:t>
            </a:r>
            <a:r>
              <a:rPr lang="nl-NL" dirty="0" err="1" smtClean="0"/>
              <a:t>Omons</a:t>
            </a:r>
            <a:r>
              <a:rPr lang="nl-NL" dirty="0" smtClean="0"/>
              <a:t> – Mijn woning</a:t>
            </a:r>
            <a:endParaRPr lang="nl-NL" dirty="0"/>
          </a:p>
        </p:txBody>
      </p:sp>
      <p:sp>
        <p:nvSpPr>
          <p:cNvPr id="10" name="Tekstballon: rechthoek 9">
            <a:extLst>
              <a:ext uri="{FF2B5EF4-FFF2-40B4-BE49-F238E27FC236}">
                <a16:creationId xmlns:a16="http://schemas.microsoft.com/office/drawing/2014/main" xmlns="" id="{9312FDC6-FF2F-4200-B0B6-E999EDB3349F}"/>
              </a:ext>
            </a:extLst>
          </p:cNvPr>
          <p:cNvSpPr/>
          <p:nvPr/>
        </p:nvSpPr>
        <p:spPr>
          <a:xfrm>
            <a:off x="360000" y="2225099"/>
            <a:ext cx="1318098" cy="1646510"/>
          </a:xfrm>
          <a:prstGeom prst="wedgeRectCallout">
            <a:avLst>
              <a:gd name="adj1" fmla="val 69573"/>
              <a:gd name="adj2" fmla="val 472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>
                <a:solidFill>
                  <a:sysClr val="windowText" lastClr="000000"/>
                </a:solidFill>
                <a:latin typeface="Roboto Slab" pitchFamily="2" charset="0"/>
                <a:ea typeface="Roboto Slab" pitchFamily="2" charset="0"/>
              </a:rPr>
              <a:t>De huidige situatie van uw woning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xmlns="" id="{2CEFFB34-2B37-4B44-96B4-4B482DBB1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789" y="1725081"/>
            <a:ext cx="8156805" cy="4293055"/>
          </a:xfrm>
          <a:prstGeom prst="rect">
            <a:avLst/>
          </a:prstGeom>
        </p:spPr>
      </p:pic>
      <p:sp>
        <p:nvSpPr>
          <p:cNvPr id="12" name="Rechthoek 11">
            <a:extLst>
              <a:ext uri="{FF2B5EF4-FFF2-40B4-BE49-F238E27FC236}">
                <a16:creationId xmlns:a16="http://schemas.microsoft.com/office/drawing/2014/main" xmlns="" id="{DF792821-DB15-4760-9390-0C430BC709E0}"/>
              </a:ext>
            </a:extLst>
          </p:cNvPr>
          <p:cNvSpPr/>
          <p:nvPr/>
        </p:nvSpPr>
        <p:spPr>
          <a:xfrm>
            <a:off x="2461098" y="1764642"/>
            <a:ext cx="1245140" cy="17181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xmlns="" id="{9A456C42-CA34-4CE8-A593-147B4AC20B06}"/>
              </a:ext>
            </a:extLst>
          </p:cNvPr>
          <p:cNvSpPr/>
          <p:nvPr/>
        </p:nvSpPr>
        <p:spPr>
          <a:xfrm>
            <a:off x="3151762" y="2037772"/>
            <a:ext cx="1439693" cy="267684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ballon: rechthoek 12">
            <a:extLst>
              <a:ext uri="{FF2B5EF4-FFF2-40B4-BE49-F238E27FC236}">
                <a16:creationId xmlns:a16="http://schemas.microsoft.com/office/drawing/2014/main" xmlns="" id="{5FD6DE79-2C14-4A19-A7CD-A8A8C55B5A33}"/>
              </a:ext>
            </a:extLst>
          </p:cNvPr>
          <p:cNvSpPr/>
          <p:nvPr/>
        </p:nvSpPr>
        <p:spPr>
          <a:xfrm>
            <a:off x="3083668" y="1303506"/>
            <a:ext cx="1420239" cy="661717"/>
          </a:xfrm>
          <a:prstGeom prst="wedgeRectCallout">
            <a:avLst>
              <a:gd name="adj1" fmla="val 2455"/>
              <a:gd name="adj2" fmla="val 12855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ysClr val="windowText" lastClr="000000"/>
                </a:solidFill>
                <a:latin typeface="Roboto Slab" pitchFamily="2" charset="0"/>
                <a:ea typeface="Roboto Slab" pitchFamily="2" charset="0"/>
              </a:rPr>
              <a:t>Uw woning aanpassen</a:t>
            </a:r>
          </a:p>
        </p:txBody>
      </p:sp>
      <p:sp>
        <p:nvSpPr>
          <p:cNvPr id="15" name="Tekstballon: rechthoek 14">
            <a:extLst>
              <a:ext uri="{FF2B5EF4-FFF2-40B4-BE49-F238E27FC236}">
                <a16:creationId xmlns:a16="http://schemas.microsoft.com/office/drawing/2014/main" xmlns="" id="{2A7F5AC3-1E70-4E72-A2AF-212E8498F0EC}"/>
              </a:ext>
            </a:extLst>
          </p:cNvPr>
          <p:cNvSpPr/>
          <p:nvPr/>
        </p:nvSpPr>
        <p:spPr>
          <a:xfrm>
            <a:off x="5161392" y="938823"/>
            <a:ext cx="2526703" cy="661717"/>
          </a:xfrm>
          <a:prstGeom prst="wedgeRectCallout">
            <a:avLst>
              <a:gd name="adj1" fmla="val 2455"/>
              <a:gd name="adj2" fmla="val 12267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ysClr val="windowText" lastClr="000000"/>
                </a:solidFill>
                <a:latin typeface="Roboto Slab" pitchFamily="2" charset="0"/>
                <a:ea typeface="Roboto Slab" pitchFamily="2" charset="0"/>
              </a:rPr>
              <a:t>Maatregelen kiezen</a:t>
            </a:r>
          </a:p>
        </p:txBody>
      </p:sp>
      <p:sp>
        <p:nvSpPr>
          <p:cNvPr id="16" name="Tekstballon: rechthoek 15">
            <a:extLst>
              <a:ext uri="{FF2B5EF4-FFF2-40B4-BE49-F238E27FC236}">
                <a16:creationId xmlns:a16="http://schemas.microsoft.com/office/drawing/2014/main" xmlns="" id="{FF772ABC-E03A-4C8E-A8B6-9AA67C4DBD7D}"/>
              </a:ext>
            </a:extLst>
          </p:cNvPr>
          <p:cNvSpPr/>
          <p:nvPr/>
        </p:nvSpPr>
        <p:spPr>
          <a:xfrm>
            <a:off x="8108633" y="938822"/>
            <a:ext cx="2526703" cy="661717"/>
          </a:xfrm>
          <a:prstGeom prst="wedgeRectCallout">
            <a:avLst>
              <a:gd name="adj1" fmla="val 2455"/>
              <a:gd name="adj2" fmla="val 12267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ysClr val="windowText" lastClr="000000"/>
                </a:solidFill>
                <a:latin typeface="Roboto Slab" pitchFamily="2" charset="0"/>
                <a:ea typeface="Roboto Slab" pitchFamily="2" charset="0"/>
              </a:rPr>
              <a:t>Rapportage maken</a:t>
            </a:r>
          </a:p>
        </p:txBody>
      </p:sp>
      <p:sp>
        <p:nvSpPr>
          <p:cNvPr id="17" name="Tekstballon: rechthoek 16">
            <a:extLst>
              <a:ext uri="{FF2B5EF4-FFF2-40B4-BE49-F238E27FC236}">
                <a16:creationId xmlns:a16="http://schemas.microsoft.com/office/drawing/2014/main" xmlns="" id="{C0783CC6-0BD6-4F2D-B468-FD7CAA4A9FF9}"/>
              </a:ext>
            </a:extLst>
          </p:cNvPr>
          <p:cNvSpPr/>
          <p:nvPr/>
        </p:nvSpPr>
        <p:spPr>
          <a:xfrm>
            <a:off x="9834664" y="3982563"/>
            <a:ext cx="2149813" cy="1646510"/>
          </a:xfrm>
          <a:prstGeom prst="wedgeRectCallout">
            <a:avLst>
              <a:gd name="adj1" fmla="val -68109"/>
              <a:gd name="adj2" fmla="val -1831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ysClr val="windowText" lastClr="000000"/>
                </a:solidFill>
                <a:latin typeface="Roboto Slab" pitchFamily="2" charset="0"/>
                <a:ea typeface="Roboto Slab" pitchFamily="2" charset="0"/>
              </a:rPr>
              <a:t>Het financiële resultaat en uw toekomstige energierekening bekijken</a:t>
            </a:r>
          </a:p>
        </p:txBody>
      </p:sp>
      <p:sp>
        <p:nvSpPr>
          <p:cNvPr id="18" name="Tekstballon: rechthoek 17">
            <a:extLst>
              <a:ext uri="{FF2B5EF4-FFF2-40B4-BE49-F238E27FC236}">
                <a16:creationId xmlns:a16="http://schemas.microsoft.com/office/drawing/2014/main" xmlns="" id="{99AED477-1549-46C9-95D1-93E9331F9C34}"/>
              </a:ext>
            </a:extLst>
          </p:cNvPr>
          <p:cNvSpPr/>
          <p:nvPr/>
        </p:nvSpPr>
        <p:spPr>
          <a:xfrm>
            <a:off x="8108632" y="6018136"/>
            <a:ext cx="2526703" cy="661717"/>
          </a:xfrm>
          <a:prstGeom prst="wedgeRectCallout">
            <a:avLst>
              <a:gd name="adj1" fmla="val -15640"/>
              <a:gd name="adj2" fmla="val -8313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ysClr val="windowText" lastClr="000000"/>
                </a:solidFill>
                <a:latin typeface="Roboto Slab" pitchFamily="2" charset="0"/>
                <a:ea typeface="Roboto Slab" pitchFamily="2" charset="0"/>
              </a:rPr>
              <a:t>Subsidie mogelijkheden </a:t>
            </a:r>
          </a:p>
        </p:txBody>
      </p:sp>
    </p:spTree>
    <p:extLst>
      <p:ext uri="{BB962C8B-B14F-4D97-AF65-F5344CB8AC3E}">
        <p14:creationId xmlns:p14="http://schemas.microsoft.com/office/powerpoint/2010/main" val="144680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CB8DCCC-F1CF-4DD8-8BB5-F6FFD4055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koppeling met DWA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918A09D6-BEA1-4BB2-9AA9-D7B596742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1800" dirty="0">
                <a:solidFill>
                  <a:schemeClr val="tx1"/>
                </a:solidFill>
              </a:rPr>
              <a:t>DWA onderzoekt 3 hoofdoplossingen:</a:t>
            </a:r>
          </a:p>
          <a:p>
            <a:pPr marL="0" indent="0">
              <a:buNone/>
            </a:pPr>
            <a:endParaRPr lang="nl-NL" sz="1800" dirty="0">
              <a:solidFill>
                <a:schemeClr val="tx1"/>
              </a:solidFill>
            </a:endParaRPr>
          </a:p>
          <a:p>
            <a:r>
              <a:rPr lang="nl-NL" sz="1800" dirty="0" err="1">
                <a:solidFill>
                  <a:schemeClr val="tx1"/>
                </a:solidFill>
              </a:rPr>
              <a:t>All</a:t>
            </a:r>
            <a:r>
              <a:rPr lang="nl-NL" sz="1800" dirty="0">
                <a:solidFill>
                  <a:schemeClr val="tx1"/>
                </a:solidFill>
              </a:rPr>
              <a:t> </a:t>
            </a:r>
            <a:r>
              <a:rPr lang="nl-NL" sz="1800" dirty="0" err="1">
                <a:solidFill>
                  <a:schemeClr val="tx1"/>
                </a:solidFill>
              </a:rPr>
              <a:t>electric</a:t>
            </a:r>
            <a:r>
              <a:rPr lang="nl-NL" sz="1800" dirty="0">
                <a:solidFill>
                  <a:schemeClr val="tx1"/>
                </a:solidFill>
              </a:rPr>
              <a:t>: individuele warmtepompen</a:t>
            </a:r>
          </a:p>
          <a:p>
            <a:r>
              <a:rPr lang="nl-NL" sz="1800" dirty="0">
                <a:solidFill>
                  <a:schemeClr val="tx1"/>
                </a:solidFill>
              </a:rPr>
              <a:t>Als wijk ons eigen warmtenet, met lokale bronnen (zoals ‘TEO’)</a:t>
            </a:r>
          </a:p>
          <a:p>
            <a:r>
              <a:rPr lang="nl-NL" sz="1800" dirty="0">
                <a:solidFill>
                  <a:schemeClr val="tx1"/>
                </a:solidFill>
              </a:rPr>
              <a:t>Warmtenet Rotterdam (‘leiding over Oost’)</a:t>
            </a:r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xmlns="" id="{23BA7302-BBB3-404B-AB43-209E655F57A1}"/>
              </a:ext>
            </a:extLst>
          </p:cNvPr>
          <p:cNvGrpSpPr/>
          <p:nvPr/>
        </p:nvGrpSpPr>
        <p:grpSpPr>
          <a:xfrm>
            <a:off x="4682170" y="4590358"/>
            <a:ext cx="7149830" cy="1702342"/>
            <a:chOff x="566642" y="2975909"/>
            <a:chExt cx="7149830" cy="1702342"/>
          </a:xfrm>
        </p:grpSpPr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xmlns="" id="{B78B632C-2B6A-4195-A59F-93443182FF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8910" t="23782" r="22446" b="51395"/>
            <a:stretch/>
          </p:blipFill>
          <p:spPr>
            <a:xfrm>
              <a:off x="566642" y="2975909"/>
              <a:ext cx="7149830" cy="1702341"/>
            </a:xfrm>
            <a:prstGeom prst="rect">
              <a:avLst/>
            </a:prstGeom>
          </p:spPr>
        </p:pic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xmlns="" id="{86750B68-A334-4026-BF1F-9643F8572362}"/>
                </a:ext>
              </a:extLst>
            </p:cNvPr>
            <p:cNvSpPr/>
            <p:nvPr/>
          </p:nvSpPr>
          <p:spPr>
            <a:xfrm>
              <a:off x="566642" y="3608962"/>
              <a:ext cx="1553988" cy="106928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xmlns="" id="{0FEB955C-C3B6-427C-9411-C44AC8FD39D1}"/>
                </a:ext>
              </a:extLst>
            </p:cNvPr>
            <p:cNvSpPr/>
            <p:nvPr/>
          </p:nvSpPr>
          <p:spPr>
            <a:xfrm>
              <a:off x="3881336" y="4325469"/>
              <a:ext cx="3420894" cy="352781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xmlns="" id="{D77FEB85-63F5-4BF5-8091-81133EA47B24}"/>
                </a:ext>
              </a:extLst>
            </p:cNvPr>
            <p:cNvSpPr/>
            <p:nvPr/>
          </p:nvSpPr>
          <p:spPr>
            <a:xfrm>
              <a:off x="6809362" y="3407911"/>
              <a:ext cx="907110" cy="127034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68243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EA7395D-FE7D-4CAB-A47A-62B63BB6D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kunt u met </a:t>
            </a:r>
            <a:r>
              <a:rPr lang="nl-NL" dirty="0" err="1" smtClean="0"/>
              <a:t>Omons</a:t>
            </a:r>
            <a:r>
              <a:rPr lang="nl-NL" dirty="0" smtClean="0"/>
              <a:t> – Mijn Buurt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E8372800-223D-4C3B-92DC-A96997AED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164" y="1685572"/>
            <a:ext cx="10655030" cy="4607128"/>
          </a:xfrm>
          <a:prstGeom prst="rect">
            <a:avLst/>
          </a:prstGeom>
        </p:spPr>
      </p:pic>
      <p:sp>
        <p:nvSpPr>
          <p:cNvPr id="6" name="Tekstballon: rechthoek 5">
            <a:extLst>
              <a:ext uri="{FF2B5EF4-FFF2-40B4-BE49-F238E27FC236}">
                <a16:creationId xmlns:a16="http://schemas.microsoft.com/office/drawing/2014/main" xmlns="" id="{14AA1C73-0F03-4B8F-A739-BFB8530E407D}"/>
              </a:ext>
            </a:extLst>
          </p:cNvPr>
          <p:cNvSpPr/>
          <p:nvPr/>
        </p:nvSpPr>
        <p:spPr>
          <a:xfrm>
            <a:off x="360000" y="2225099"/>
            <a:ext cx="1318098" cy="1646510"/>
          </a:xfrm>
          <a:prstGeom prst="wedgeRectCallout">
            <a:avLst>
              <a:gd name="adj1" fmla="val 211270"/>
              <a:gd name="adj2" fmla="val 7620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>
                <a:solidFill>
                  <a:sysClr val="windowText" lastClr="000000"/>
                </a:solidFill>
                <a:latin typeface="Roboto Slab" pitchFamily="2" charset="0"/>
                <a:ea typeface="Roboto Slab" pitchFamily="2" charset="0"/>
              </a:rPr>
              <a:t>Bekijk wat buren kiezen</a:t>
            </a:r>
          </a:p>
        </p:txBody>
      </p:sp>
      <p:sp>
        <p:nvSpPr>
          <p:cNvPr id="7" name="Tekstballon: rechthoek 6">
            <a:extLst>
              <a:ext uri="{FF2B5EF4-FFF2-40B4-BE49-F238E27FC236}">
                <a16:creationId xmlns:a16="http://schemas.microsoft.com/office/drawing/2014/main" xmlns="" id="{8B2A6B78-80B5-4C9E-B3AA-4A7977D790D3}"/>
              </a:ext>
            </a:extLst>
          </p:cNvPr>
          <p:cNvSpPr/>
          <p:nvPr/>
        </p:nvSpPr>
        <p:spPr>
          <a:xfrm>
            <a:off x="6348996" y="757531"/>
            <a:ext cx="1413676" cy="1646510"/>
          </a:xfrm>
          <a:prstGeom prst="wedgeRectCallout">
            <a:avLst>
              <a:gd name="adj1" fmla="val 90975"/>
              <a:gd name="adj2" fmla="val 17841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>
                <a:solidFill>
                  <a:sysClr val="windowText" lastClr="000000"/>
                </a:solidFill>
                <a:latin typeface="Roboto Slab" pitchFamily="2" charset="0"/>
                <a:ea typeface="Roboto Slab" pitchFamily="2" charset="0"/>
              </a:rPr>
              <a:t>Bekijk de keuze per maatregel</a:t>
            </a:r>
          </a:p>
        </p:txBody>
      </p:sp>
      <p:sp>
        <p:nvSpPr>
          <p:cNvPr id="8" name="Tekstballon: rechthoek 7">
            <a:extLst>
              <a:ext uri="{FF2B5EF4-FFF2-40B4-BE49-F238E27FC236}">
                <a16:creationId xmlns:a16="http://schemas.microsoft.com/office/drawing/2014/main" xmlns="" id="{89F0CA83-4D3C-40A3-ADD3-13BBFA1054AB}"/>
              </a:ext>
            </a:extLst>
          </p:cNvPr>
          <p:cNvSpPr/>
          <p:nvPr/>
        </p:nvSpPr>
        <p:spPr>
          <a:xfrm>
            <a:off x="9601200" y="1401844"/>
            <a:ext cx="1718994" cy="1646510"/>
          </a:xfrm>
          <a:prstGeom prst="wedgeRectCallout">
            <a:avLst>
              <a:gd name="adj1" fmla="val 7714"/>
              <a:gd name="adj2" fmla="val 10515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>
                <a:solidFill>
                  <a:sysClr val="windowText" lastClr="000000"/>
                </a:solidFill>
                <a:latin typeface="Roboto Slab" pitchFamily="2" charset="0"/>
                <a:ea typeface="Roboto Slab" pitchFamily="2" charset="0"/>
              </a:rPr>
              <a:t>Bekijk de weergave van het potentiele warmtenet</a:t>
            </a:r>
          </a:p>
        </p:txBody>
      </p:sp>
      <p:sp>
        <p:nvSpPr>
          <p:cNvPr id="9" name="Tekstballon: rechthoek 8">
            <a:extLst>
              <a:ext uri="{FF2B5EF4-FFF2-40B4-BE49-F238E27FC236}">
                <a16:creationId xmlns:a16="http://schemas.microsoft.com/office/drawing/2014/main" xmlns="" id="{40BFC952-8E1A-44C5-9EA4-7AF935AD35E7}"/>
              </a:ext>
            </a:extLst>
          </p:cNvPr>
          <p:cNvSpPr/>
          <p:nvPr/>
        </p:nvSpPr>
        <p:spPr>
          <a:xfrm>
            <a:off x="10084341" y="5172428"/>
            <a:ext cx="1880680" cy="985534"/>
          </a:xfrm>
          <a:prstGeom prst="wedgeRectCallout">
            <a:avLst>
              <a:gd name="adj1" fmla="val -53646"/>
              <a:gd name="adj2" fmla="val 2419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>
                <a:solidFill>
                  <a:sysClr val="windowText" lastClr="000000"/>
                </a:solidFill>
                <a:latin typeface="Roboto Slab" pitchFamily="2" charset="0"/>
                <a:ea typeface="Roboto Slab" pitchFamily="2" charset="0"/>
              </a:rPr>
              <a:t>Bekijk de buurt samenvatting</a:t>
            </a:r>
          </a:p>
        </p:txBody>
      </p:sp>
    </p:spTree>
    <p:extLst>
      <p:ext uri="{BB962C8B-B14F-4D97-AF65-F5344CB8AC3E}">
        <p14:creationId xmlns:p14="http://schemas.microsoft.com/office/powerpoint/2010/main" val="287237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2EEF1CF-C998-4E90-BB17-448001A50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gaat de gemeente verder met Omons?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xmlns="" id="{563BEBD6-7267-4DC9-9DD9-F90041CDC2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1030" y="1215957"/>
            <a:ext cx="9668216" cy="501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61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C95D616-66AD-4698-82B4-B2D5EEAEF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gaan we concreet verder?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0531320F-9812-4B11-8092-78D4124E2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1800" dirty="0">
                <a:solidFill>
                  <a:schemeClr val="tx1"/>
                </a:solidFill>
              </a:rPr>
              <a:t>Vanaf morgen krijgt u een brief</a:t>
            </a:r>
          </a:p>
          <a:p>
            <a:r>
              <a:rPr lang="nl-NL" sz="1800" dirty="0">
                <a:solidFill>
                  <a:schemeClr val="tx1"/>
                </a:solidFill>
              </a:rPr>
              <a:t>Ga naar </a:t>
            </a:r>
            <a:r>
              <a:rPr lang="nl-NL" sz="18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www.omons.nl/oranjewijk</a:t>
            </a:r>
            <a:endParaRPr lang="nl-NL" sz="1800" dirty="0">
              <a:solidFill>
                <a:schemeClr val="tx1"/>
              </a:solidFill>
            </a:endParaRPr>
          </a:p>
          <a:p>
            <a:r>
              <a:rPr lang="nl-NL" sz="1800" dirty="0">
                <a:solidFill>
                  <a:schemeClr val="tx1"/>
                </a:solidFill>
              </a:rPr>
              <a:t>Klik op inloggen &amp; registreren</a:t>
            </a:r>
          </a:p>
          <a:p>
            <a:r>
              <a:rPr lang="nl-NL" sz="1800" dirty="0">
                <a:solidFill>
                  <a:schemeClr val="tx1"/>
                </a:solidFill>
              </a:rPr>
              <a:t>Registreer u zelf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414739C5-2B1D-4DE8-A442-2A2D56123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4102" y="1770717"/>
            <a:ext cx="5677082" cy="45219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7A45E711-710F-433B-8D50-5E6A7A585D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2700" y="3526276"/>
            <a:ext cx="2019300" cy="31337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66362EAA-C00E-449A-815C-BBAF215956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4576296"/>
            <a:ext cx="3193286" cy="178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28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mons ppt">
  <a:themeElements>
    <a:clrScheme name="Omon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A71680"/>
      </a:accent1>
      <a:accent2>
        <a:srgbClr val="3873B8"/>
      </a:accent2>
      <a:accent3>
        <a:srgbClr val="BDC62A"/>
      </a:accent3>
      <a:accent4>
        <a:srgbClr val="008393"/>
      </a:accent4>
      <a:accent5>
        <a:srgbClr val="B2D3D2"/>
      </a:accent5>
      <a:accent6>
        <a:srgbClr val="B29BBC"/>
      </a:accent6>
      <a:hlink>
        <a:srgbClr val="EA5B37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mons ppt" id="{64A64874-3139-4949-B734-FEB3B8F07D41}" vid="{5B110B4A-8338-4DB0-99AE-B31BA43CC96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Omons ppt</Template>
  <TotalTime>133</TotalTime>
  <Words>250</Words>
  <Application>Microsoft Office PowerPoint</Application>
  <PresentationFormat>Aangepast</PresentationFormat>
  <Paragraphs>52</Paragraphs>
  <Slides>12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3" baseType="lpstr">
      <vt:lpstr>Omons ppt</vt:lpstr>
      <vt:lpstr>Omons – het beste besluit neem je samen</vt:lpstr>
      <vt:lpstr>Wat doet Omons in Leiderdorp?</vt:lpstr>
      <vt:lpstr>Hoe ziet Omons eruit</vt:lpstr>
      <vt:lpstr>Wat kunt u met Omons - Startpagina</vt:lpstr>
      <vt:lpstr>Wat kunt u met Omons – Mijn woning</vt:lpstr>
      <vt:lpstr>De koppeling met DWA</vt:lpstr>
      <vt:lpstr>Wat kunt u met Omons – Mijn Buurt</vt:lpstr>
      <vt:lpstr>Hoe gaat de gemeente verder met Omons?</vt:lpstr>
      <vt:lpstr>Hoe gaan we concreet verder?</vt:lpstr>
      <vt:lpstr>Heeft u vragen tijdens het gebruik van Omons?</vt:lpstr>
      <vt:lpstr>Hoe verder?</vt:lpstr>
      <vt:lpstr>Zijn er nog vragen?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 kan u met Omons doen?</dc:title>
  <dc:creator>Joanne de Vink</dc:creator>
  <cp:lastModifiedBy>Noorloos, Suzanne van</cp:lastModifiedBy>
  <cp:revision>9</cp:revision>
  <dcterms:created xsi:type="dcterms:W3CDTF">2019-07-02T14:26:16Z</dcterms:created>
  <dcterms:modified xsi:type="dcterms:W3CDTF">2019-07-02T16:43:41Z</dcterms:modified>
</cp:coreProperties>
</file>