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01" r:id="rId3"/>
    <p:sldId id="302" r:id="rId4"/>
    <p:sldId id="259" r:id="rId5"/>
    <p:sldId id="366" r:id="rId6"/>
    <p:sldId id="589" r:id="rId7"/>
    <p:sldId id="264" r:id="rId8"/>
    <p:sldId id="590" r:id="rId9"/>
    <p:sldId id="604" r:id="rId10"/>
    <p:sldId id="592" r:id="rId11"/>
    <p:sldId id="595" r:id="rId12"/>
    <p:sldId id="596" r:id="rId13"/>
    <p:sldId id="597" r:id="rId14"/>
    <p:sldId id="598" r:id="rId15"/>
    <p:sldId id="599" r:id="rId16"/>
    <p:sldId id="602" r:id="rId17"/>
    <p:sldId id="600" r:id="rId18"/>
    <p:sldId id="601" r:id="rId19"/>
    <p:sldId id="603" r:id="rId20"/>
    <p:sldId id="593"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644"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F8ABD-5A2E-4F14-8FC2-C79468338F11}" type="datetimeFigureOut">
              <a:rPr lang="nl-NL" smtClean="0"/>
              <a:t>28-9-2018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1747C4-2A10-4D1F-9E69-F0B2B68F32FE}" type="slidenum">
              <a:rPr lang="nl-NL" smtClean="0"/>
              <a:t>‹nr.›</a:t>
            </a:fld>
            <a:endParaRPr lang="nl-NL"/>
          </a:p>
        </p:txBody>
      </p:sp>
    </p:spTree>
    <p:extLst>
      <p:ext uri="{BB962C8B-B14F-4D97-AF65-F5344CB8AC3E}">
        <p14:creationId xmlns:p14="http://schemas.microsoft.com/office/powerpoint/2010/main" val="924393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de zaal, wie weet hoeveel energie</a:t>
            </a:r>
            <a:r>
              <a:rPr lang="nl-NL" baseline="0" dirty="0"/>
              <a:t> er wordt gebruikt binnen de woning voor gas en elektra? Maandelijkse lasten?</a:t>
            </a:r>
            <a:endParaRPr lang="nl-NL" dirty="0"/>
          </a:p>
        </p:txBody>
      </p:sp>
      <p:sp>
        <p:nvSpPr>
          <p:cNvPr id="4" name="Tijdelijke aanduiding voor dianummer 3"/>
          <p:cNvSpPr>
            <a:spLocks noGrp="1"/>
          </p:cNvSpPr>
          <p:nvPr>
            <p:ph type="sldNum" sz="quarter" idx="10"/>
          </p:nvPr>
        </p:nvSpPr>
        <p:spPr/>
        <p:txBody>
          <a:bodyPr/>
          <a:lstStyle/>
          <a:p>
            <a:fld id="{421AAAB3-DCD4-4FE6-9AC3-8078A183341E}" type="slidenum">
              <a:rPr lang="nl-NL" smtClean="0"/>
              <a:t>3</a:t>
            </a:fld>
            <a:endParaRPr lang="nl-NL"/>
          </a:p>
        </p:txBody>
      </p:sp>
    </p:spTree>
    <p:extLst>
      <p:ext uri="{BB962C8B-B14F-4D97-AF65-F5344CB8AC3E}">
        <p14:creationId xmlns:p14="http://schemas.microsoft.com/office/powerpoint/2010/main" val="843689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14</a:t>
            </a:fld>
            <a:endParaRPr lang="nl-NL"/>
          </a:p>
        </p:txBody>
      </p:sp>
    </p:spTree>
    <p:extLst>
      <p:ext uri="{BB962C8B-B14F-4D97-AF65-F5344CB8AC3E}">
        <p14:creationId xmlns:p14="http://schemas.microsoft.com/office/powerpoint/2010/main" val="3474082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15</a:t>
            </a:fld>
            <a:endParaRPr lang="nl-NL"/>
          </a:p>
        </p:txBody>
      </p:sp>
    </p:spTree>
    <p:extLst>
      <p:ext uri="{BB962C8B-B14F-4D97-AF65-F5344CB8AC3E}">
        <p14:creationId xmlns:p14="http://schemas.microsoft.com/office/powerpoint/2010/main" val="3474082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16</a:t>
            </a:fld>
            <a:endParaRPr lang="nl-NL"/>
          </a:p>
        </p:txBody>
      </p:sp>
    </p:spTree>
    <p:extLst>
      <p:ext uri="{BB962C8B-B14F-4D97-AF65-F5344CB8AC3E}">
        <p14:creationId xmlns:p14="http://schemas.microsoft.com/office/powerpoint/2010/main" val="347408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17</a:t>
            </a:fld>
            <a:endParaRPr lang="nl-NL"/>
          </a:p>
        </p:txBody>
      </p:sp>
    </p:spTree>
    <p:extLst>
      <p:ext uri="{BB962C8B-B14F-4D97-AF65-F5344CB8AC3E}">
        <p14:creationId xmlns:p14="http://schemas.microsoft.com/office/powerpoint/2010/main" val="3474082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18</a:t>
            </a:fld>
            <a:endParaRPr lang="nl-NL"/>
          </a:p>
        </p:txBody>
      </p:sp>
    </p:spTree>
    <p:extLst>
      <p:ext uri="{BB962C8B-B14F-4D97-AF65-F5344CB8AC3E}">
        <p14:creationId xmlns:p14="http://schemas.microsoft.com/office/powerpoint/2010/main" val="347408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19</a:t>
            </a:fld>
            <a:endParaRPr lang="nl-NL"/>
          </a:p>
        </p:txBody>
      </p:sp>
    </p:spTree>
    <p:extLst>
      <p:ext uri="{BB962C8B-B14F-4D97-AF65-F5344CB8AC3E}">
        <p14:creationId xmlns:p14="http://schemas.microsoft.com/office/powerpoint/2010/main" val="368205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p:cNvSpPr>
            <a:spLocks noGrp="1"/>
          </p:cNvSpPr>
          <p:nvPr>
            <p:ph type="body" idx="1"/>
          </p:nvPr>
        </p:nvSpPr>
        <p:spPr/>
        <p:txBody>
          <a:bodyPr>
            <a:normAutofit/>
          </a:bodyPr>
          <a:lstStyle/>
          <a:p>
            <a:pPr>
              <a:defRPr/>
            </a:pPr>
            <a:endParaRPr lang="nl-NL" dirty="0"/>
          </a:p>
        </p:txBody>
      </p:sp>
      <p:sp>
        <p:nvSpPr>
          <p:cNvPr id="4" name="Tijdelijke aanduiding voor dianummer 3"/>
          <p:cNvSpPr>
            <a:spLocks noGrp="1"/>
          </p:cNvSpPr>
          <p:nvPr>
            <p:ph type="sldNum" sz="quarter" idx="5"/>
          </p:nvPr>
        </p:nvSpPr>
        <p:spPr/>
        <p:txBody>
          <a:bodyPr/>
          <a:lstStyle/>
          <a:p>
            <a:pPr>
              <a:defRPr/>
            </a:pPr>
            <a:fld id="{7122E498-CF09-4C5F-BF7F-BD3DFCFBC5DE}" type="slidenum">
              <a:rPr lang="nl-NL" smtClean="0"/>
              <a:pPr>
                <a:defRPr/>
              </a:pPr>
              <a:t>4</a:t>
            </a:fld>
            <a:endParaRPr lang="nl-NL"/>
          </a:p>
        </p:txBody>
      </p:sp>
    </p:spTree>
    <p:extLst>
      <p:ext uri="{BB962C8B-B14F-4D97-AF65-F5344CB8AC3E}">
        <p14:creationId xmlns:p14="http://schemas.microsoft.com/office/powerpoint/2010/main" val="274422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9DACB5-4B50-3843-8CCF-94B6AE003557}" type="slidenum">
              <a:rPr lang="en-US" smtClean="0"/>
              <a:pPr/>
              <a:t>6</a:t>
            </a:fld>
            <a:endParaRPr lang="en-US" dirty="0"/>
          </a:p>
        </p:txBody>
      </p:sp>
    </p:spTree>
    <p:extLst>
      <p:ext uri="{BB962C8B-B14F-4D97-AF65-F5344CB8AC3E}">
        <p14:creationId xmlns:p14="http://schemas.microsoft.com/office/powerpoint/2010/main" val="334535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7</a:t>
            </a:fld>
            <a:endParaRPr lang="nl-NL"/>
          </a:p>
        </p:txBody>
      </p:sp>
    </p:spTree>
    <p:extLst>
      <p:ext uri="{BB962C8B-B14F-4D97-AF65-F5344CB8AC3E}">
        <p14:creationId xmlns:p14="http://schemas.microsoft.com/office/powerpoint/2010/main" val="3886291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8</a:t>
            </a:fld>
            <a:endParaRPr lang="nl-NL"/>
          </a:p>
        </p:txBody>
      </p:sp>
    </p:spTree>
    <p:extLst>
      <p:ext uri="{BB962C8B-B14F-4D97-AF65-F5344CB8AC3E}">
        <p14:creationId xmlns:p14="http://schemas.microsoft.com/office/powerpoint/2010/main" val="3387147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10</a:t>
            </a:fld>
            <a:endParaRPr lang="nl-NL"/>
          </a:p>
        </p:txBody>
      </p:sp>
    </p:spTree>
    <p:extLst>
      <p:ext uri="{BB962C8B-B14F-4D97-AF65-F5344CB8AC3E}">
        <p14:creationId xmlns:p14="http://schemas.microsoft.com/office/powerpoint/2010/main" val="3474082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11</a:t>
            </a:fld>
            <a:endParaRPr lang="nl-NL"/>
          </a:p>
        </p:txBody>
      </p:sp>
    </p:spTree>
    <p:extLst>
      <p:ext uri="{BB962C8B-B14F-4D97-AF65-F5344CB8AC3E}">
        <p14:creationId xmlns:p14="http://schemas.microsoft.com/office/powerpoint/2010/main" val="3474082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12</a:t>
            </a:fld>
            <a:endParaRPr lang="nl-NL"/>
          </a:p>
        </p:txBody>
      </p:sp>
    </p:spTree>
    <p:extLst>
      <p:ext uri="{BB962C8B-B14F-4D97-AF65-F5344CB8AC3E}">
        <p14:creationId xmlns:p14="http://schemas.microsoft.com/office/powerpoint/2010/main" val="347408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NL" altLang="nl-NL"/>
              <a:t>Kort algemeen verhaal over de veroudering van de Nederlandse woningvoorraad. Dat bij corporaties (prof. Sector) het besef nu begint te komen..onderhoud wordt overal structureel gepleegt. Bij particulieren echter nog niet… dit kan vele nadelige gevolgen hebben zoals (Zie *). Dit is dus ook de reden dat vanuit de overheid er hard wordt gewerkt om de verduurzaming van de gebouwde omgeving op gang te helpen…</a:t>
            </a:r>
          </a:p>
          <a:p>
            <a:endParaRPr lang="nl-NL" altLang="nl-NL"/>
          </a:p>
          <a:p>
            <a:r>
              <a:rPr lang="nl-NL" altLang="nl-NL"/>
              <a:t>*</a:t>
            </a:r>
          </a:p>
          <a:p>
            <a:r>
              <a:rPr lang="nl-NL" altLang="nl-NL"/>
              <a:t>- Kapitaalvernietiging (vastgoedwaarde vermindert door geen en/of slecht onderhoud, hierdoor kunnen veel mensen in de problemen komen met hun hypotheek e.d.);</a:t>
            </a:r>
          </a:p>
          <a:p>
            <a:r>
              <a:rPr lang="nl-NL" altLang="nl-NL"/>
              <a:t>- Met het oog op stijgende energieprijzen zullen veel woningen enorm duur worden om in te wonen. Mensen kiezen daardoor eerder voor energiezuinige (nieuwbouw) woningen. Dit heeft als gevolg dat men sprinkhanengedrag gaat vertonen. Dit gebeurt nu ook al op de bedrijventerreinenmarkt. Men trekt van de verouderde gebieden, naar de nieuwbouwgebieden. Met als gevolg dat er een verpauperd, moeilijk verkoopbaar en/of verhuurbaar gebied achterblijft. Op deze manier ontstaat er een grote en kostbare herstructureringsopgave in de regio.</a:t>
            </a:r>
          </a:p>
          <a:p>
            <a:r>
              <a:rPr lang="nl-NL" altLang="nl-NL"/>
              <a:t>- Onveilige woonsituaties, woningen voldoen niet meer aan de norm. Bouwkwaliteit en luchtkwaliteit kunnen enorm verslechteren en onveilige situaties veroorzaken.</a:t>
            </a:r>
          </a:p>
          <a:p>
            <a:r>
              <a:rPr lang="nl-NL" altLang="nl-NL"/>
              <a:t>- Beeldkwaliteit en uitstraling van gebieden en woonwijken zal verslechteren, met als gevolg leegstand op de lange termijn.</a:t>
            </a:r>
          </a:p>
          <a:p>
            <a:endParaRPr lang="nl-NL" altLang="nl-NL"/>
          </a:p>
        </p:txBody>
      </p:sp>
      <p:sp>
        <p:nvSpPr>
          <p:cNvPr id="4" name="Tijdelijke aanduiding voor dianummer 3"/>
          <p:cNvSpPr>
            <a:spLocks noGrp="1"/>
          </p:cNvSpPr>
          <p:nvPr>
            <p:ph type="sldNum" sz="quarter" idx="5"/>
          </p:nvPr>
        </p:nvSpPr>
        <p:spPr/>
        <p:txBody>
          <a:bodyPr/>
          <a:lstStyle/>
          <a:p>
            <a:pPr>
              <a:defRPr/>
            </a:pPr>
            <a:fld id="{F7814C21-576C-4225-9689-E60065D491F1}" type="slidenum">
              <a:rPr lang="nl-NL" smtClean="0"/>
              <a:pPr>
                <a:defRPr/>
              </a:pPr>
              <a:t>13</a:t>
            </a:fld>
            <a:endParaRPr lang="nl-NL"/>
          </a:p>
        </p:txBody>
      </p:sp>
    </p:spTree>
    <p:extLst>
      <p:ext uri="{BB962C8B-B14F-4D97-AF65-F5344CB8AC3E}">
        <p14:creationId xmlns:p14="http://schemas.microsoft.com/office/powerpoint/2010/main" val="347408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F83E906A-DCA1-4967-90C0-C98EBB5C77B2}" type="datetime1">
              <a:rPr lang="nl-NL" smtClean="0"/>
              <a:t>28-9-2018</a:t>
            </a:fld>
            <a:endParaRPr lang="nl-NL"/>
          </a:p>
        </p:txBody>
      </p:sp>
      <p:sp>
        <p:nvSpPr>
          <p:cNvPr id="5" name="Tijdelijke aanduiding voor voettekst 4"/>
          <p:cNvSpPr>
            <a:spLocks noGrp="1"/>
          </p:cNvSpPr>
          <p:nvPr>
            <p:ph type="ftr" sz="quarter" idx="11"/>
          </p:nvPr>
        </p:nvSpPr>
        <p:spPr/>
        <p:txBody>
          <a:bodyPr/>
          <a:lstStyle/>
          <a:p>
            <a:r>
              <a:rPr lang="nl-NL"/>
              <a:t>Informatiebijeenkomst energiebesparing  Gemeente Bergen </a:t>
            </a:r>
          </a:p>
        </p:txBody>
      </p:sp>
      <p:sp>
        <p:nvSpPr>
          <p:cNvPr id="6" name="Tijdelijke aanduiding voor dianummer 5"/>
          <p:cNvSpPr>
            <a:spLocks noGrp="1"/>
          </p:cNvSpPr>
          <p:nvPr>
            <p:ph type="sldNum" sz="quarter" idx="12"/>
          </p:nvPr>
        </p:nvSpPr>
        <p:spPr/>
        <p:txBody>
          <a:bodyPr/>
          <a:lstStyle/>
          <a:p>
            <a:fld id="{F6BE38C3-7F36-4B28-A65A-637E3D90D6B4}" type="slidenum">
              <a:rPr lang="nl-NL" smtClean="0"/>
              <a:t>‹nr.›</a:t>
            </a:fld>
            <a:endParaRPr lang="nl-NL"/>
          </a:p>
        </p:txBody>
      </p:sp>
    </p:spTree>
    <p:extLst>
      <p:ext uri="{BB962C8B-B14F-4D97-AF65-F5344CB8AC3E}">
        <p14:creationId xmlns:p14="http://schemas.microsoft.com/office/powerpoint/2010/main" val="2827565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EFBEF60-A8B8-4867-805E-F50B0A90B8C3}" type="datetime1">
              <a:rPr lang="nl-NL" smtClean="0"/>
              <a:t>28-9-2018</a:t>
            </a:fld>
            <a:endParaRPr lang="nl-NL"/>
          </a:p>
        </p:txBody>
      </p:sp>
      <p:sp>
        <p:nvSpPr>
          <p:cNvPr id="5" name="Tijdelijke aanduiding voor voettekst 4"/>
          <p:cNvSpPr>
            <a:spLocks noGrp="1"/>
          </p:cNvSpPr>
          <p:nvPr>
            <p:ph type="ftr" sz="quarter" idx="11"/>
          </p:nvPr>
        </p:nvSpPr>
        <p:spPr/>
        <p:txBody>
          <a:bodyPr/>
          <a:lstStyle/>
          <a:p>
            <a:r>
              <a:rPr lang="nl-NL"/>
              <a:t>Informatiebijeenkomst energiebesparing  Gemeente Bergen </a:t>
            </a:r>
          </a:p>
        </p:txBody>
      </p:sp>
      <p:sp>
        <p:nvSpPr>
          <p:cNvPr id="6" name="Tijdelijke aanduiding voor dianummer 5"/>
          <p:cNvSpPr>
            <a:spLocks noGrp="1"/>
          </p:cNvSpPr>
          <p:nvPr>
            <p:ph type="sldNum" sz="quarter" idx="12"/>
          </p:nvPr>
        </p:nvSpPr>
        <p:spPr/>
        <p:txBody>
          <a:bodyPr/>
          <a:lstStyle/>
          <a:p>
            <a:fld id="{F6BE38C3-7F36-4B28-A65A-637E3D90D6B4}" type="slidenum">
              <a:rPr lang="nl-NL" smtClean="0"/>
              <a:t>‹nr.›</a:t>
            </a:fld>
            <a:endParaRPr lang="nl-NL"/>
          </a:p>
        </p:txBody>
      </p:sp>
    </p:spTree>
    <p:extLst>
      <p:ext uri="{BB962C8B-B14F-4D97-AF65-F5344CB8AC3E}">
        <p14:creationId xmlns:p14="http://schemas.microsoft.com/office/powerpoint/2010/main" val="118321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895AC7C-EC91-4A62-A82C-E5870BCF7F73}" type="datetime1">
              <a:rPr lang="nl-NL" smtClean="0"/>
              <a:t>28-9-2018</a:t>
            </a:fld>
            <a:endParaRPr lang="nl-NL"/>
          </a:p>
        </p:txBody>
      </p:sp>
      <p:sp>
        <p:nvSpPr>
          <p:cNvPr id="5" name="Tijdelijke aanduiding voor voettekst 4"/>
          <p:cNvSpPr>
            <a:spLocks noGrp="1"/>
          </p:cNvSpPr>
          <p:nvPr>
            <p:ph type="ftr" sz="quarter" idx="11"/>
          </p:nvPr>
        </p:nvSpPr>
        <p:spPr/>
        <p:txBody>
          <a:bodyPr/>
          <a:lstStyle/>
          <a:p>
            <a:r>
              <a:rPr lang="nl-NL"/>
              <a:t>Informatiebijeenkomst energiebesparing  Gemeente Bergen </a:t>
            </a:r>
          </a:p>
        </p:txBody>
      </p:sp>
      <p:sp>
        <p:nvSpPr>
          <p:cNvPr id="6" name="Tijdelijke aanduiding voor dianummer 5"/>
          <p:cNvSpPr>
            <a:spLocks noGrp="1"/>
          </p:cNvSpPr>
          <p:nvPr>
            <p:ph type="sldNum" sz="quarter" idx="12"/>
          </p:nvPr>
        </p:nvSpPr>
        <p:spPr/>
        <p:txBody>
          <a:bodyPr/>
          <a:lstStyle/>
          <a:p>
            <a:fld id="{F6BE38C3-7F36-4B28-A65A-637E3D90D6B4}" type="slidenum">
              <a:rPr lang="nl-NL" smtClean="0"/>
              <a:t>‹nr.›</a:t>
            </a:fld>
            <a:endParaRPr lang="nl-NL"/>
          </a:p>
        </p:txBody>
      </p:sp>
    </p:spTree>
    <p:extLst>
      <p:ext uri="{BB962C8B-B14F-4D97-AF65-F5344CB8AC3E}">
        <p14:creationId xmlns:p14="http://schemas.microsoft.com/office/powerpoint/2010/main" val="2328243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ft_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 y="0"/>
            <a:ext cx="4575979" cy="6858000"/>
          </a:xfrm>
          <a:prstGeom prst="rect">
            <a:avLst/>
          </a:prstGeom>
          <a:effectLst/>
        </p:spPr>
        <p:txBody>
          <a:bodyPr rtlCol="0">
            <a:normAutofit/>
          </a:bodyPr>
          <a:lstStyle>
            <a:lvl1pPr marL="0" indent="0">
              <a:buNone/>
              <a:defRPr sz="1575" b="0" i="0">
                <a:ln>
                  <a:noFill/>
                </a:ln>
                <a:solidFill>
                  <a:schemeClr val="bg1">
                    <a:lumMod val="85000"/>
                  </a:schemeClr>
                </a:solidFill>
                <a:latin typeface="Poppins Light" charset="0"/>
                <a:ea typeface="Poppins Light" charset="0"/>
                <a:cs typeface="Poppins Light" charset="0"/>
              </a:defRPr>
            </a:lvl1pPr>
          </a:lstStyle>
          <a:p>
            <a:pPr lvl="0"/>
            <a:endParaRPr lang="en-US" noProof="0" dirty="0"/>
          </a:p>
        </p:txBody>
      </p:sp>
    </p:spTree>
    <p:extLst>
      <p:ext uri="{BB962C8B-B14F-4D97-AF65-F5344CB8AC3E}">
        <p14:creationId xmlns:p14="http://schemas.microsoft.com/office/powerpoint/2010/main" val="8213815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2B21990-5616-4AC6-898A-218E5DB5CA1C}" type="datetime1">
              <a:rPr lang="nl-NL" smtClean="0"/>
              <a:t>28-9-2018</a:t>
            </a:fld>
            <a:endParaRPr lang="nl-NL"/>
          </a:p>
        </p:txBody>
      </p:sp>
      <p:sp>
        <p:nvSpPr>
          <p:cNvPr id="5" name="Tijdelijke aanduiding voor voettekst 4"/>
          <p:cNvSpPr>
            <a:spLocks noGrp="1"/>
          </p:cNvSpPr>
          <p:nvPr>
            <p:ph type="ftr" sz="quarter" idx="11"/>
          </p:nvPr>
        </p:nvSpPr>
        <p:spPr/>
        <p:txBody>
          <a:bodyPr/>
          <a:lstStyle/>
          <a:p>
            <a:r>
              <a:rPr lang="nl-NL"/>
              <a:t>Informatiebijeenkomst energiebesparing  Gemeente Bergen </a:t>
            </a:r>
          </a:p>
        </p:txBody>
      </p:sp>
      <p:sp>
        <p:nvSpPr>
          <p:cNvPr id="6" name="Tijdelijke aanduiding voor dianummer 5"/>
          <p:cNvSpPr>
            <a:spLocks noGrp="1"/>
          </p:cNvSpPr>
          <p:nvPr>
            <p:ph type="sldNum" sz="quarter" idx="12"/>
          </p:nvPr>
        </p:nvSpPr>
        <p:spPr/>
        <p:txBody>
          <a:bodyPr/>
          <a:lstStyle/>
          <a:p>
            <a:fld id="{F6BE38C3-7F36-4B28-A65A-637E3D90D6B4}" type="slidenum">
              <a:rPr lang="nl-NL" smtClean="0"/>
              <a:t>‹nr.›</a:t>
            </a:fld>
            <a:endParaRPr lang="nl-NL"/>
          </a:p>
        </p:txBody>
      </p:sp>
    </p:spTree>
    <p:extLst>
      <p:ext uri="{BB962C8B-B14F-4D97-AF65-F5344CB8AC3E}">
        <p14:creationId xmlns:p14="http://schemas.microsoft.com/office/powerpoint/2010/main" val="410349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363915B-C8D6-4D64-BB02-621109E54D75}" type="datetime1">
              <a:rPr lang="nl-NL" smtClean="0"/>
              <a:t>28-9-2018</a:t>
            </a:fld>
            <a:endParaRPr lang="nl-NL"/>
          </a:p>
        </p:txBody>
      </p:sp>
      <p:sp>
        <p:nvSpPr>
          <p:cNvPr id="5" name="Tijdelijke aanduiding voor voettekst 4"/>
          <p:cNvSpPr>
            <a:spLocks noGrp="1"/>
          </p:cNvSpPr>
          <p:nvPr>
            <p:ph type="ftr" sz="quarter" idx="11"/>
          </p:nvPr>
        </p:nvSpPr>
        <p:spPr/>
        <p:txBody>
          <a:bodyPr/>
          <a:lstStyle/>
          <a:p>
            <a:r>
              <a:rPr lang="nl-NL"/>
              <a:t>Informatiebijeenkomst energiebesparing  Gemeente Bergen </a:t>
            </a:r>
          </a:p>
        </p:txBody>
      </p:sp>
      <p:sp>
        <p:nvSpPr>
          <p:cNvPr id="6" name="Tijdelijke aanduiding voor dianummer 5"/>
          <p:cNvSpPr>
            <a:spLocks noGrp="1"/>
          </p:cNvSpPr>
          <p:nvPr>
            <p:ph type="sldNum" sz="quarter" idx="12"/>
          </p:nvPr>
        </p:nvSpPr>
        <p:spPr/>
        <p:txBody>
          <a:bodyPr/>
          <a:lstStyle/>
          <a:p>
            <a:fld id="{F6BE38C3-7F36-4B28-A65A-637E3D90D6B4}" type="slidenum">
              <a:rPr lang="nl-NL" smtClean="0"/>
              <a:t>‹nr.›</a:t>
            </a:fld>
            <a:endParaRPr lang="nl-NL"/>
          </a:p>
        </p:txBody>
      </p:sp>
    </p:spTree>
    <p:extLst>
      <p:ext uri="{BB962C8B-B14F-4D97-AF65-F5344CB8AC3E}">
        <p14:creationId xmlns:p14="http://schemas.microsoft.com/office/powerpoint/2010/main" val="22678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AB2EE37-9010-4906-B513-857511E8D319}" type="datetime1">
              <a:rPr lang="nl-NL" smtClean="0"/>
              <a:t>28-9-2018</a:t>
            </a:fld>
            <a:endParaRPr lang="nl-NL"/>
          </a:p>
        </p:txBody>
      </p:sp>
      <p:sp>
        <p:nvSpPr>
          <p:cNvPr id="6" name="Tijdelijke aanduiding voor voettekst 5"/>
          <p:cNvSpPr>
            <a:spLocks noGrp="1"/>
          </p:cNvSpPr>
          <p:nvPr>
            <p:ph type="ftr" sz="quarter" idx="11"/>
          </p:nvPr>
        </p:nvSpPr>
        <p:spPr/>
        <p:txBody>
          <a:bodyPr/>
          <a:lstStyle/>
          <a:p>
            <a:r>
              <a:rPr lang="nl-NL"/>
              <a:t>Informatiebijeenkomst energiebesparing  Gemeente Bergen </a:t>
            </a:r>
          </a:p>
        </p:txBody>
      </p:sp>
      <p:sp>
        <p:nvSpPr>
          <p:cNvPr id="7" name="Tijdelijke aanduiding voor dianummer 6"/>
          <p:cNvSpPr>
            <a:spLocks noGrp="1"/>
          </p:cNvSpPr>
          <p:nvPr>
            <p:ph type="sldNum" sz="quarter" idx="12"/>
          </p:nvPr>
        </p:nvSpPr>
        <p:spPr/>
        <p:txBody>
          <a:bodyPr/>
          <a:lstStyle/>
          <a:p>
            <a:fld id="{F6BE38C3-7F36-4B28-A65A-637E3D90D6B4}" type="slidenum">
              <a:rPr lang="nl-NL" smtClean="0"/>
              <a:t>‹nr.›</a:t>
            </a:fld>
            <a:endParaRPr lang="nl-NL"/>
          </a:p>
        </p:txBody>
      </p:sp>
    </p:spTree>
    <p:extLst>
      <p:ext uri="{BB962C8B-B14F-4D97-AF65-F5344CB8AC3E}">
        <p14:creationId xmlns:p14="http://schemas.microsoft.com/office/powerpoint/2010/main" val="3504690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8E2861D-5DE0-42BD-9C39-3685389D9760}" type="datetime1">
              <a:rPr lang="nl-NL" smtClean="0"/>
              <a:t>28-9-2018</a:t>
            </a:fld>
            <a:endParaRPr lang="nl-NL"/>
          </a:p>
        </p:txBody>
      </p:sp>
      <p:sp>
        <p:nvSpPr>
          <p:cNvPr id="8" name="Tijdelijke aanduiding voor voettekst 7"/>
          <p:cNvSpPr>
            <a:spLocks noGrp="1"/>
          </p:cNvSpPr>
          <p:nvPr>
            <p:ph type="ftr" sz="quarter" idx="11"/>
          </p:nvPr>
        </p:nvSpPr>
        <p:spPr/>
        <p:txBody>
          <a:bodyPr/>
          <a:lstStyle/>
          <a:p>
            <a:r>
              <a:rPr lang="nl-NL"/>
              <a:t>Informatiebijeenkomst energiebesparing  Gemeente Bergen </a:t>
            </a:r>
          </a:p>
        </p:txBody>
      </p:sp>
      <p:sp>
        <p:nvSpPr>
          <p:cNvPr id="9" name="Tijdelijke aanduiding voor dianummer 8"/>
          <p:cNvSpPr>
            <a:spLocks noGrp="1"/>
          </p:cNvSpPr>
          <p:nvPr>
            <p:ph type="sldNum" sz="quarter" idx="12"/>
          </p:nvPr>
        </p:nvSpPr>
        <p:spPr/>
        <p:txBody>
          <a:bodyPr/>
          <a:lstStyle/>
          <a:p>
            <a:fld id="{F6BE38C3-7F36-4B28-A65A-637E3D90D6B4}" type="slidenum">
              <a:rPr lang="nl-NL" smtClean="0"/>
              <a:t>‹nr.›</a:t>
            </a:fld>
            <a:endParaRPr lang="nl-NL"/>
          </a:p>
        </p:txBody>
      </p:sp>
    </p:spTree>
    <p:extLst>
      <p:ext uri="{BB962C8B-B14F-4D97-AF65-F5344CB8AC3E}">
        <p14:creationId xmlns:p14="http://schemas.microsoft.com/office/powerpoint/2010/main" val="288850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3A6AC4F4-413F-4476-B681-FAB53CA6ECC0}" type="datetime1">
              <a:rPr lang="nl-NL" smtClean="0"/>
              <a:t>28-9-2018</a:t>
            </a:fld>
            <a:endParaRPr lang="nl-NL"/>
          </a:p>
        </p:txBody>
      </p:sp>
      <p:sp>
        <p:nvSpPr>
          <p:cNvPr id="4" name="Tijdelijke aanduiding voor voettekst 3"/>
          <p:cNvSpPr>
            <a:spLocks noGrp="1"/>
          </p:cNvSpPr>
          <p:nvPr>
            <p:ph type="ftr" sz="quarter" idx="11"/>
          </p:nvPr>
        </p:nvSpPr>
        <p:spPr/>
        <p:txBody>
          <a:bodyPr/>
          <a:lstStyle/>
          <a:p>
            <a:r>
              <a:rPr lang="nl-NL"/>
              <a:t>Informatiebijeenkomst energiebesparing  Gemeente Bergen </a:t>
            </a:r>
          </a:p>
        </p:txBody>
      </p:sp>
      <p:sp>
        <p:nvSpPr>
          <p:cNvPr id="5" name="Tijdelijke aanduiding voor dianummer 4"/>
          <p:cNvSpPr>
            <a:spLocks noGrp="1"/>
          </p:cNvSpPr>
          <p:nvPr>
            <p:ph type="sldNum" sz="quarter" idx="12"/>
          </p:nvPr>
        </p:nvSpPr>
        <p:spPr/>
        <p:txBody>
          <a:bodyPr/>
          <a:lstStyle/>
          <a:p>
            <a:fld id="{F6BE38C3-7F36-4B28-A65A-637E3D90D6B4}" type="slidenum">
              <a:rPr lang="nl-NL" smtClean="0"/>
              <a:t>‹nr.›</a:t>
            </a:fld>
            <a:endParaRPr lang="nl-NL"/>
          </a:p>
        </p:txBody>
      </p:sp>
    </p:spTree>
    <p:extLst>
      <p:ext uri="{BB962C8B-B14F-4D97-AF65-F5344CB8AC3E}">
        <p14:creationId xmlns:p14="http://schemas.microsoft.com/office/powerpoint/2010/main" val="385739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D63AE1F-C117-47B0-865E-6A6674A43F70}" type="datetime1">
              <a:rPr lang="nl-NL" smtClean="0"/>
              <a:t>28-9-2018</a:t>
            </a:fld>
            <a:endParaRPr lang="nl-NL"/>
          </a:p>
        </p:txBody>
      </p:sp>
      <p:sp>
        <p:nvSpPr>
          <p:cNvPr id="3" name="Tijdelijke aanduiding voor voettekst 2"/>
          <p:cNvSpPr>
            <a:spLocks noGrp="1"/>
          </p:cNvSpPr>
          <p:nvPr>
            <p:ph type="ftr" sz="quarter" idx="11"/>
          </p:nvPr>
        </p:nvSpPr>
        <p:spPr/>
        <p:txBody>
          <a:bodyPr/>
          <a:lstStyle/>
          <a:p>
            <a:r>
              <a:rPr lang="nl-NL"/>
              <a:t>Informatiebijeenkomst energiebesparing  Gemeente Bergen </a:t>
            </a:r>
          </a:p>
        </p:txBody>
      </p:sp>
      <p:sp>
        <p:nvSpPr>
          <p:cNvPr id="4" name="Tijdelijke aanduiding voor dianummer 3"/>
          <p:cNvSpPr>
            <a:spLocks noGrp="1"/>
          </p:cNvSpPr>
          <p:nvPr>
            <p:ph type="sldNum" sz="quarter" idx="12"/>
          </p:nvPr>
        </p:nvSpPr>
        <p:spPr/>
        <p:txBody>
          <a:bodyPr/>
          <a:lstStyle/>
          <a:p>
            <a:fld id="{F6BE38C3-7F36-4B28-A65A-637E3D90D6B4}" type="slidenum">
              <a:rPr lang="nl-NL" smtClean="0"/>
              <a:t>‹nr.›</a:t>
            </a:fld>
            <a:endParaRPr lang="nl-NL"/>
          </a:p>
        </p:txBody>
      </p:sp>
    </p:spTree>
    <p:extLst>
      <p:ext uri="{BB962C8B-B14F-4D97-AF65-F5344CB8AC3E}">
        <p14:creationId xmlns:p14="http://schemas.microsoft.com/office/powerpoint/2010/main" val="2946531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5EB6CDB-97D9-4A53-95DD-1906B4C2A627}" type="datetime1">
              <a:rPr lang="nl-NL" smtClean="0"/>
              <a:t>28-9-2018</a:t>
            </a:fld>
            <a:endParaRPr lang="nl-NL"/>
          </a:p>
        </p:txBody>
      </p:sp>
      <p:sp>
        <p:nvSpPr>
          <p:cNvPr id="6" name="Tijdelijke aanduiding voor voettekst 5"/>
          <p:cNvSpPr>
            <a:spLocks noGrp="1"/>
          </p:cNvSpPr>
          <p:nvPr>
            <p:ph type="ftr" sz="quarter" idx="11"/>
          </p:nvPr>
        </p:nvSpPr>
        <p:spPr/>
        <p:txBody>
          <a:bodyPr/>
          <a:lstStyle/>
          <a:p>
            <a:r>
              <a:rPr lang="nl-NL"/>
              <a:t>Informatiebijeenkomst energiebesparing  Gemeente Bergen </a:t>
            </a:r>
          </a:p>
        </p:txBody>
      </p:sp>
      <p:sp>
        <p:nvSpPr>
          <p:cNvPr id="7" name="Tijdelijke aanduiding voor dianummer 6"/>
          <p:cNvSpPr>
            <a:spLocks noGrp="1"/>
          </p:cNvSpPr>
          <p:nvPr>
            <p:ph type="sldNum" sz="quarter" idx="12"/>
          </p:nvPr>
        </p:nvSpPr>
        <p:spPr/>
        <p:txBody>
          <a:bodyPr/>
          <a:lstStyle/>
          <a:p>
            <a:fld id="{F6BE38C3-7F36-4B28-A65A-637E3D90D6B4}" type="slidenum">
              <a:rPr lang="nl-NL" smtClean="0"/>
              <a:t>‹nr.›</a:t>
            </a:fld>
            <a:endParaRPr lang="nl-NL"/>
          </a:p>
        </p:txBody>
      </p:sp>
    </p:spTree>
    <p:extLst>
      <p:ext uri="{BB962C8B-B14F-4D97-AF65-F5344CB8AC3E}">
        <p14:creationId xmlns:p14="http://schemas.microsoft.com/office/powerpoint/2010/main" val="86574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8BE0F4D9-CFE1-4054-919D-A26E7648568D}" type="datetime1">
              <a:rPr lang="nl-NL" smtClean="0"/>
              <a:t>28-9-2018</a:t>
            </a:fld>
            <a:endParaRPr lang="nl-NL"/>
          </a:p>
        </p:txBody>
      </p:sp>
      <p:sp>
        <p:nvSpPr>
          <p:cNvPr id="6" name="Tijdelijke aanduiding voor voettekst 5"/>
          <p:cNvSpPr>
            <a:spLocks noGrp="1"/>
          </p:cNvSpPr>
          <p:nvPr>
            <p:ph type="ftr" sz="quarter" idx="11"/>
          </p:nvPr>
        </p:nvSpPr>
        <p:spPr/>
        <p:txBody>
          <a:bodyPr/>
          <a:lstStyle/>
          <a:p>
            <a:r>
              <a:rPr lang="nl-NL"/>
              <a:t>Informatiebijeenkomst energiebesparing  Gemeente Bergen </a:t>
            </a:r>
          </a:p>
        </p:txBody>
      </p:sp>
      <p:sp>
        <p:nvSpPr>
          <p:cNvPr id="7" name="Tijdelijke aanduiding voor dianummer 6"/>
          <p:cNvSpPr>
            <a:spLocks noGrp="1"/>
          </p:cNvSpPr>
          <p:nvPr>
            <p:ph type="sldNum" sz="quarter" idx="12"/>
          </p:nvPr>
        </p:nvSpPr>
        <p:spPr/>
        <p:txBody>
          <a:bodyPr/>
          <a:lstStyle/>
          <a:p>
            <a:fld id="{F6BE38C3-7F36-4B28-A65A-637E3D90D6B4}" type="slidenum">
              <a:rPr lang="nl-NL" smtClean="0"/>
              <a:t>‹nr.›</a:t>
            </a:fld>
            <a:endParaRPr lang="nl-NL"/>
          </a:p>
        </p:txBody>
      </p:sp>
    </p:spTree>
    <p:extLst>
      <p:ext uri="{BB962C8B-B14F-4D97-AF65-F5344CB8AC3E}">
        <p14:creationId xmlns:p14="http://schemas.microsoft.com/office/powerpoint/2010/main" val="299080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434F7-AECC-4A1A-94D3-87DF6D9520E6}" type="datetime1">
              <a:rPr lang="nl-NL" smtClean="0"/>
              <a:t>28-9-2018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Informatiebijeenkomst energiebesparing  Gemeente Bergen </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E38C3-7F36-4B28-A65A-637E3D90D6B4}" type="slidenum">
              <a:rPr lang="nl-NL" smtClean="0"/>
              <a:t>‹nr.›</a:t>
            </a:fld>
            <a:endParaRPr lang="nl-NL"/>
          </a:p>
        </p:txBody>
      </p:sp>
    </p:spTree>
    <p:extLst>
      <p:ext uri="{BB962C8B-B14F-4D97-AF65-F5344CB8AC3E}">
        <p14:creationId xmlns:p14="http://schemas.microsoft.com/office/powerpoint/2010/main" val="2940999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jpeg"/><Relationship Id="rId7"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2.emf"/><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1.jpe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46.jpg"/><Relationship Id="rId7" Type="http://schemas.openxmlformats.org/officeDocument/2006/relationships/image" Target="../media/image11.jpeg"/><Relationship Id="rId2" Type="http://schemas.openxmlformats.org/officeDocument/2006/relationships/hyperlink" Target="http://www.facebook.com/duurzaambouwloket" TargetMode="Externa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g"/><Relationship Id="rId4" Type="http://schemas.openxmlformats.org/officeDocument/2006/relationships/hyperlink" Target="http://www.twitter.com/dubo_lok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package" Target="../embeddings/Microsoft_Excel-werkblad1.xlsx"/><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488" y="5667062"/>
            <a:ext cx="4043847" cy="114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12"/>
          <p:cNvSpPr/>
          <p:nvPr/>
        </p:nvSpPr>
        <p:spPr>
          <a:xfrm>
            <a:off x="14287" y="-27384"/>
            <a:ext cx="9144000" cy="1196975"/>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defPPr>
              <a:defRPr lang="nl-N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nl-NL"/>
          </a:p>
        </p:txBody>
      </p:sp>
      <p:pic>
        <p:nvPicPr>
          <p:cNvPr id="14" name="Picture 3" descr="C:\Users\Roy\Desktop\grotewaal.jpg"/>
          <p:cNvPicPr>
            <a:picLocks noChangeAspect="1" noChangeArrowheads="1"/>
          </p:cNvPicPr>
          <p:nvPr/>
        </p:nvPicPr>
        <p:blipFill>
          <a:blip r:embed="rId3"/>
          <a:srcRect/>
          <a:stretch>
            <a:fillRect/>
          </a:stretch>
        </p:blipFill>
        <p:spPr bwMode="auto">
          <a:xfrm rot="20774929">
            <a:off x="-268288" y="19049"/>
            <a:ext cx="2849563" cy="1909763"/>
          </a:xfrm>
          <a:prstGeom prst="rect">
            <a:avLst/>
          </a:prstGeom>
          <a:ln>
            <a:noFill/>
          </a:ln>
          <a:effectLst>
            <a:outerShdw blurRad="292100" dist="139700" dir="2700000" algn="tl" rotWithShape="0">
              <a:srgbClr val="333333">
                <a:alpha val="65000"/>
              </a:srgbClr>
            </a:outerShdw>
          </a:effectLst>
        </p:spPr>
      </p:pic>
      <p:pic>
        <p:nvPicPr>
          <p:cNvPr id="15" name="Afbeelding 14" descr="C:\Users\Raoul\01 Duurzaam Bouwloket\05 - Gemeenten\Hoorn\04 - Projecten\Wijkaanpak Grote Waal\WT 5 - Quickscan - Het gangwerk 51, Hoorn, fam. de Vries\Infrarood\IR_0260.jpg"/>
          <p:cNvPicPr/>
          <p:nvPr/>
        </p:nvPicPr>
        <p:blipFill>
          <a:blip r:embed="rId4"/>
          <a:srcRect/>
          <a:stretch>
            <a:fillRect/>
          </a:stretch>
        </p:blipFill>
        <p:spPr bwMode="auto">
          <a:xfrm rot="396644">
            <a:off x="2319337" y="-57151"/>
            <a:ext cx="2951163" cy="2062163"/>
          </a:xfrm>
          <a:prstGeom prst="rect">
            <a:avLst/>
          </a:prstGeom>
          <a:ln>
            <a:noFill/>
          </a:ln>
          <a:effectLst>
            <a:outerShdw blurRad="292100" dist="139700" dir="2700000" algn="tl" rotWithShape="0">
              <a:srgbClr val="333333">
                <a:alpha val="65000"/>
              </a:srgbClr>
            </a:outerShdw>
          </a:effectLst>
        </p:spPr>
      </p:pic>
      <p:pic>
        <p:nvPicPr>
          <p:cNvPr id="16" name="Picture 4" descr="C:\Users\Roy\Documents\2. Duurzaam Bouwloket\1. Digitale loket\1. Bestaande Bouw\2. Afbeeldingen website\Fotolia\Bespaartips_gedrag_Duurzaam_bouwloket.jpg"/>
          <p:cNvPicPr>
            <a:picLocks noChangeAspect="1" noChangeArrowheads="1"/>
          </p:cNvPicPr>
          <p:nvPr/>
        </p:nvPicPr>
        <p:blipFill>
          <a:blip r:embed="rId5"/>
          <a:srcRect/>
          <a:stretch>
            <a:fillRect/>
          </a:stretch>
        </p:blipFill>
        <p:spPr bwMode="auto">
          <a:xfrm rot="20858933">
            <a:off x="4976812" y="-95251"/>
            <a:ext cx="2716213" cy="1928813"/>
          </a:xfrm>
          <a:prstGeom prst="rect">
            <a:avLst/>
          </a:prstGeom>
          <a:ln>
            <a:noFill/>
          </a:ln>
          <a:effectLst>
            <a:outerShdw blurRad="292100" dist="139700" dir="2700000" algn="tl" rotWithShape="0">
              <a:srgbClr val="333333">
                <a:alpha val="65000"/>
              </a:srgbClr>
            </a:outerShdw>
          </a:effectLst>
        </p:spPr>
      </p:pic>
      <p:pic>
        <p:nvPicPr>
          <p:cNvPr id="17" name="Picture 5" descr="C:\Users\Roy\Documents\2. Duurzaam Bouwloket\1. Digitale loket\1. Bestaande Bouw\2. Afbeeldingen website\Fotolia\Meetinstrumenten\Fotolia_23277878_XS.jpg"/>
          <p:cNvPicPr>
            <a:picLocks noChangeAspect="1" noChangeArrowheads="1"/>
          </p:cNvPicPr>
          <p:nvPr/>
        </p:nvPicPr>
        <p:blipFill>
          <a:blip r:embed="rId6"/>
          <a:srcRect/>
          <a:stretch>
            <a:fillRect/>
          </a:stretch>
        </p:blipFill>
        <p:spPr bwMode="auto">
          <a:xfrm rot="952244">
            <a:off x="7005637" y="173037"/>
            <a:ext cx="2589213" cy="1728788"/>
          </a:xfrm>
          <a:prstGeom prst="rect">
            <a:avLst/>
          </a:prstGeom>
          <a:ln>
            <a:noFill/>
          </a:ln>
          <a:effectLst>
            <a:outerShdw blurRad="292100" dist="139700" dir="2700000" algn="tl" rotWithShape="0">
              <a:srgbClr val="333333">
                <a:alpha val="65000"/>
              </a:srgbClr>
            </a:outerShdw>
          </a:effectLst>
        </p:spPr>
      </p:pic>
      <p:pic>
        <p:nvPicPr>
          <p:cNvPr id="18" name="Picture 7" descr="C:\Users\Roy\Documents\2. Duurzaam Bouwloket\1. Digitale loket\1. Bestaande Bouw\2. Afbeeldingen website\Fotolia\Zonneboiler_duurzaam_medemblik.jpg"/>
          <p:cNvPicPr>
            <a:picLocks noChangeAspect="1" noChangeArrowheads="1"/>
          </p:cNvPicPr>
          <p:nvPr/>
        </p:nvPicPr>
        <p:blipFill>
          <a:blip r:embed="rId7"/>
          <a:srcRect/>
          <a:stretch>
            <a:fillRect/>
          </a:stretch>
        </p:blipFill>
        <p:spPr bwMode="auto">
          <a:xfrm rot="593518">
            <a:off x="-450851" y="1531937"/>
            <a:ext cx="2949576" cy="1973263"/>
          </a:xfrm>
          <a:prstGeom prst="rect">
            <a:avLst/>
          </a:prstGeom>
          <a:ln>
            <a:noFill/>
          </a:ln>
          <a:effectLst>
            <a:outerShdw blurRad="292100" dist="139700" dir="2700000" algn="tl" rotWithShape="0">
              <a:srgbClr val="333333">
                <a:alpha val="65000"/>
              </a:srgbClr>
            </a:outerShdw>
          </a:effectLst>
        </p:spPr>
      </p:pic>
      <p:pic>
        <p:nvPicPr>
          <p:cNvPr id="19" name="Picture 8" descr="C:\Users\Roy\Documents\2. Duurzaam Bouwloket\1. Digitale loket\1. Bestaande Bouw\2. Afbeeldingen website\Fotolia\Fotolia_32332695_XS.jpg"/>
          <p:cNvPicPr>
            <a:picLocks noChangeAspect="1" noChangeArrowheads="1"/>
          </p:cNvPicPr>
          <p:nvPr/>
        </p:nvPicPr>
        <p:blipFill>
          <a:blip r:embed="rId8"/>
          <a:srcRect/>
          <a:stretch>
            <a:fillRect/>
          </a:stretch>
        </p:blipFill>
        <p:spPr bwMode="auto">
          <a:xfrm rot="21116895">
            <a:off x="-404813" y="3214687"/>
            <a:ext cx="2913063" cy="1933575"/>
          </a:xfrm>
          <a:prstGeom prst="rect">
            <a:avLst/>
          </a:prstGeom>
          <a:ln>
            <a:noFill/>
          </a:ln>
          <a:effectLst>
            <a:outerShdw blurRad="292100" dist="139700" dir="2700000" algn="tl" rotWithShape="0">
              <a:srgbClr val="333333">
                <a:alpha val="65000"/>
              </a:srgbClr>
            </a:outerShdw>
          </a:effectLst>
        </p:spPr>
      </p:pic>
      <p:pic>
        <p:nvPicPr>
          <p:cNvPr id="20" name="Picture 9"/>
          <p:cNvPicPr>
            <a:picLocks noChangeAspect="1" noChangeArrowheads="1"/>
          </p:cNvPicPr>
          <p:nvPr/>
        </p:nvPicPr>
        <p:blipFill>
          <a:blip r:embed="rId9"/>
          <a:srcRect/>
          <a:stretch>
            <a:fillRect/>
          </a:stretch>
        </p:blipFill>
        <p:spPr bwMode="auto">
          <a:xfrm rot="175004">
            <a:off x="-404813" y="4900612"/>
            <a:ext cx="3200400" cy="2052638"/>
          </a:xfrm>
          <a:prstGeom prst="rect">
            <a:avLst/>
          </a:prstGeom>
          <a:ln>
            <a:noFill/>
          </a:ln>
          <a:effectLst>
            <a:outerShdw blurRad="292100" dist="139700" dir="2700000" algn="tl" rotWithShape="0">
              <a:srgbClr val="333333">
                <a:alpha val="65000"/>
              </a:srgbClr>
            </a:outerShdw>
          </a:effectLst>
        </p:spPr>
      </p:pic>
      <p:pic>
        <p:nvPicPr>
          <p:cNvPr id="21" name="Picture 2" descr="Afbeeldingsresultaat voor leiderdorp logo"/>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0268" b="8339"/>
          <a:stretch/>
        </p:blipFill>
        <p:spPr bwMode="auto">
          <a:xfrm>
            <a:off x="5148064" y="4008537"/>
            <a:ext cx="1941483" cy="1586198"/>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Afbeeldingsresultaat voor leiderdorp odwh"/>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4918" y="2832913"/>
            <a:ext cx="4010025"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782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sp>
        <p:nvSpPr>
          <p:cNvPr id="2" name="Rechthoek 1">
            <a:extLst>
              <a:ext uri="{FF2B5EF4-FFF2-40B4-BE49-F238E27FC236}">
                <a16:creationId xmlns="" xmlns:a16="http://schemas.microsoft.com/office/drawing/2014/main" id="{F3185F57-78E7-4E85-9B6F-55D313EDC09C}"/>
              </a:ext>
            </a:extLst>
          </p:cNvPr>
          <p:cNvSpPr/>
          <p:nvPr/>
        </p:nvSpPr>
        <p:spPr>
          <a:xfrm>
            <a:off x="467543" y="2204864"/>
            <a:ext cx="8582025" cy="3477875"/>
          </a:xfrm>
          <a:prstGeom prst="rect">
            <a:avLst/>
          </a:prstGeom>
        </p:spPr>
        <p:txBody>
          <a:bodyPr wrap="square">
            <a:spAutoFit/>
          </a:bodyPr>
          <a:lstStyle/>
          <a:p>
            <a:pPr>
              <a:spcBef>
                <a:spcPct val="0"/>
              </a:spcBef>
            </a:pPr>
            <a:r>
              <a:rPr lang="nl-NL" altLang="nl-NL" sz="2000" b="1" dirty="0" smtClean="0">
                <a:latin typeface="Arial" charset="0"/>
              </a:rPr>
              <a:t>Het stappenplan</a:t>
            </a:r>
          </a:p>
          <a:p>
            <a:pPr>
              <a:spcBef>
                <a:spcPct val="0"/>
              </a:spcBef>
            </a:pPr>
            <a:r>
              <a:rPr lang="nl-NL" altLang="nl-NL" sz="2000" b="1" dirty="0" smtClean="0">
                <a:latin typeface="Arial" charset="0"/>
              </a:rPr>
              <a:t> </a:t>
            </a:r>
          </a:p>
          <a:p>
            <a:pPr>
              <a:spcBef>
                <a:spcPct val="0"/>
              </a:spcBef>
              <a:buFontTx/>
              <a:buAutoNum type="arabicPeriod"/>
            </a:pPr>
            <a:r>
              <a:rPr lang="nl-NL" altLang="nl-NL" sz="2000" b="1" dirty="0" smtClean="0">
                <a:latin typeface="Arial" charset="0"/>
              </a:rPr>
              <a:t> </a:t>
            </a:r>
            <a:r>
              <a:rPr lang="nl-NL" altLang="nl-NL" sz="2000" dirty="0" smtClean="0">
                <a:latin typeface="Arial" charset="0"/>
              </a:rPr>
              <a:t>Hoogwaardige isolatie</a:t>
            </a:r>
            <a:br>
              <a:rPr lang="nl-NL" altLang="nl-NL" sz="2000" dirty="0" smtClean="0">
                <a:latin typeface="Arial" charset="0"/>
              </a:rPr>
            </a:br>
            <a:endParaRPr lang="nl-NL" altLang="nl-NL" sz="2000" dirty="0" smtClean="0">
              <a:latin typeface="Arial" charset="0"/>
            </a:endParaRPr>
          </a:p>
          <a:p>
            <a:pPr>
              <a:spcBef>
                <a:spcPct val="0"/>
              </a:spcBef>
              <a:buFontTx/>
              <a:buAutoNum type="arabicPeriod"/>
            </a:pPr>
            <a:r>
              <a:rPr lang="nl-NL" altLang="nl-NL" sz="2000" b="1" dirty="0" smtClean="0">
                <a:latin typeface="Arial" charset="0"/>
              </a:rPr>
              <a:t> </a:t>
            </a:r>
            <a:r>
              <a:rPr lang="nl-NL" altLang="nl-NL" sz="2000" dirty="0" smtClean="0">
                <a:latin typeface="Arial" charset="0"/>
              </a:rPr>
              <a:t>Zorgen voor goede ventilatie</a:t>
            </a:r>
            <a:r>
              <a:rPr lang="nl-NL" altLang="nl-NL" sz="2000" dirty="0">
                <a:latin typeface="Arial" charset="0"/>
              </a:rPr>
              <a:t/>
            </a:r>
            <a:br>
              <a:rPr lang="nl-NL" altLang="nl-NL" sz="2000" dirty="0">
                <a:latin typeface="Arial" charset="0"/>
              </a:rPr>
            </a:br>
            <a:endParaRPr lang="nl-NL" altLang="nl-NL" sz="2000" dirty="0">
              <a:latin typeface="Arial" charset="0"/>
            </a:endParaRPr>
          </a:p>
          <a:p>
            <a:pPr>
              <a:spcBef>
                <a:spcPct val="0"/>
              </a:spcBef>
              <a:buFontTx/>
              <a:buAutoNum type="arabicPeriod"/>
            </a:pPr>
            <a:r>
              <a:rPr lang="nl-NL" altLang="nl-NL" sz="2000" b="1" dirty="0" smtClean="0">
                <a:latin typeface="Arial" charset="0"/>
              </a:rPr>
              <a:t> </a:t>
            </a:r>
            <a:r>
              <a:rPr lang="nl-NL" altLang="nl-NL" sz="2000" dirty="0" smtClean="0">
                <a:latin typeface="Arial" charset="0"/>
              </a:rPr>
              <a:t>Duurzame opwekking van energie</a:t>
            </a:r>
          </a:p>
          <a:p>
            <a:pPr>
              <a:spcBef>
                <a:spcPct val="0"/>
              </a:spcBef>
              <a:buFontTx/>
              <a:buAutoNum type="arabicPeriod"/>
            </a:pPr>
            <a:endParaRPr lang="nl-NL" altLang="nl-NL" sz="2000" dirty="0">
              <a:latin typeface="Arial" charset="0"/>
            </a:endParaRPr>
          </a:p>
          <a:p>
            <a:pPr>
              <a:spcBef>
                <a:spcPct val="0"/>
              </a:spcBef>
              <a:buFontTx/>
              <a:buAutoNum type="arabicPeriod"/>
            </a:pPr>
            <a:r>
              <a:rPr lang="nl-NL" altLang="nl-NL" sz="2000" dirty="0" smtClean="0">
                <a:latin typeface="Arial" charset="0"/>
              </a:rPr>
              <a:t> Duurzame warmte en koude</a:t>
            </a:r>
          </a:p>
          <a:p>
            <a:pPr>
              <a:spcBef>
                <a:spcPct val="0"/>
              </a:spcBef>
              <a:buFontTx/>
              <a:buAutoNum type="arabicPeriod"/>
            </a:pPr>
            <a:endParaRPr lang="nl-NL" altLang="nl-NL" sz="2000" dirty="0">
              <a:latin typeface="Arial" charset="0"/>
            </a:endParaRPr>
          </a:p>
          <a:p>
            <a:pPr>
              <a:spcBef>
                <a:spcPct val="0"/>
              </a:spcBef>
            </a:pPr>
            <a:r>
              <a:rPr lang="nl-NL" altLang="nl-NL" sz="2000" b="1" dirty="0">
                <a:latin typeface="Arial" charset="0"/>
              </a:rPr>
              <a:t>+</a:t>
            </a:r>
            <a:r>
              <a:rPr lang="nl-NL" altLang="nl-NL" sz="2000" dirty="0" smtClean="0">
                <a:latin typeface="Arial" charset="0"/>
              </a:rPr>
              <a:t> Kleine maatregelen</a:t>
            </a:r>
            <a:endParaRPr lang="nl-NL" altLang="nl-NL" sz="2000" dirty="0">
              <a:latin typeface="Arial" charset="0"/>
            </a:endParaRPr>
          </a:p>
        </p:txBody>
      </p:sp>
      <p:sp>
        <p:nvSpPr>
          <p:cNvPr id="8" name="Rechthoek 7">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9" name="Picture 2" descr="Afbeeldingsresultaat voor leiderdorp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764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sp>
        <p:nvSpPr>
          <p:cNvPr id="2" name="Tekstvak 1"/>
          <p:cNvSpPr txBox="1"/>
          <p:nvPr/>
        </p:nvSpPr>
        <p:spPr>
          <a:xfrm>
            <a:off x="200024" y="1988840"/>
            <a:ext cx="8476431" cy="1754326"/>
          </a:xfrm>
          <a:prstGeom prst="rect">
            <a:avLst/>
          </a:prstGeom>
          <a:noFill/>
        </p:spPr>
        <p:txBody>
          <a:bodyPr wrap="square" rtlCol="0">
            <a:spAutoFit/>
          </a:bodyPr>
          <a:lstStyle/>
          <a:p>
            <a:r>
              <a:rPr lang="nl-NL" b="1" dirty="0" smtClean="0"/>
              <a:t>Stap 1 		Hoogwaardige isolatie</a:t>
            </a:r>
          </a:p>
          <a:p>
            <a:endParaRPr lang="nl-NL" dirty="0"/>
          </a:p>
          <a:p>
            <a:r>
              <a:rPr lang="nl-NL" b="1" dirty="0" smtClean="0"/>
              <a:t>Vloer </a:t>
            </a:r>
            <a:r>
              <a:rPr lang="nl-NL" dirty="0" smtClean="0"/>
              <a:t>		minimaal Rc 3,5 of hoger (bij voorkeur 5,0)</a:t>
            </a:r>
          </a:p>
          <a:p>
            <a:r>
              <a:rPr lang="nl-NL" b="1" dirty="0" smtClean="0"/>
              <a:t>Gevel</a:t>
            </a:r>
            <a:r>
              <a:rPr lang="nl-NL" dirty="0" smtClean="0"/>
              <a:t> 		isolatiewaarde afhankelijk van ruimte (spouw) en wensen bewoner</a:t>
            </a:r>
          </a:p>
          <a:p>
            <a:r>
              <a:rPr lang="nl-NL" b="1" dirty="0" smtClean="0"/>
              <a:t>Dak</a:t>
            </a:r>
            <a:r>
              <a:rPr lang="nl-NL" dirty="0" smtClean="0"/>
              <a:t>		bij voorkeur minimaal Rc 5,0 of hoger (afhankelijk van ruimte)</a:t>
            </a:r>
          </a:p>
          <a:p>
            <a:r>
              <a:rPr lang="nl-NL" b="1" dirty="0" smtClean="0"/>
              <a:t>Beglazing	</a:t>
            </a:r>
            <a:r>
              <a:rPr lang="nl-NL" dirty="0" smtClean="0"/>
              <a:t>	HR++ of </a:t>
            </a:r>
            <a:r>
              <a:rPr lang="nl-NL" u="sng" dirty="0" smtClean="0"/>
              <a:t>HR+++/triple</a:t>
            </a:r>
            <a:r>
              <a:rPr lang="nl-NL" dirty="0" smtClean="0"/>
              <a:t> </a:t>
            </a:r>
            <a:r>
              <a:rPr lang="nl-NL" dirty="0" smtClean="0"/>
              <a:t> glas </a:t>
            </a:r>
            <a:r>
              <a:rPr lang="nl-NL" dirty="0" smtClean="0"/>
              <a:t>(indien mogelijk)</a:t>
            </a:r>
          </a:p>
        </p:txBody>
      </p:sp>
      <p:sp>
        <p:nvSpPr>
          <p:cNvPr id="4" name="Rechthoek 3"/>
          <p:cNvSpPr/>
          <p:nvPr/>
        </p:nvSpPr>
        <p:spPr>
          <a:xfrm>
            <a:off x="207025" y="4725144"/>
            <a:ext cx="4572000" cy="2031325"/>
          </a:xfrm>
          <a:prstGeom prst="rect">
            <a:avLst/>
          </a:prstGeom>
        </p:spPr>
        <p:txBody>
          <a:bodyPr>
            <a:spAutoFit/>
          </a:bodyPr>
          <a:lstStyle/>
          <a:p>
            <a:pPr>
              <a:defRPr/>
            </a:pPr>
            <a:r>
              <a:rPr lang="nl-NL" b="1" i="1" dirty="0" smtClean="0">
                <a:latin typeface="Arial" charset="0"/>
                <a:cs typeface="Arial" charset="0"/>
              </a:rPr>
              <a:t>Huidige bouwbesluit voor nieuwbouw</a:t>
            </a:r>
            <a:br>
              <a:rPr lang="nl-NL" b="1" i="1" dirty="0" smtClean="0">
                <a:latin typeface="Arial" charset="0"/>
                <a:cs typeface="Arial" charset="0"/>
              </a:rPr>
            </a:br>
            <a:endParaRPr lang="nl-NL" b="1" i="1" dirty="0">
              <a:latin typeface="Arial" charset="0"/>
              <a:cs typeface="Arial" charset="0"/>
            </a:endParaRPr>
          </a:p>
          <a:p>
            <a:pPr>
              <a:defRPr/>
            </a:pPr>
            <a:r>
              <a:rPr lang="nl-NL" b="1" i="1" dirty="0" smtClean="0">
                <a:latin typeface="Arial" charset="0"/>
                <a:cs typeface="Arial" charset="0"/>
              </a:rPr>
              <a:t>Vloer  	RC 3,5</a:t>
            </a:r>
            <a:r>
              <a:rPr lang="nl-NL" b="1" i="1" dirty="0">
                <a:latin typeface="Arial" charset="0"/>
                <a:cs typeface="Arial" charset="0"/>
              </a:rPr>
              <a:t/>
            </a:r>
            <a:br>
              <a:rPr lang="nl-NL" b="1" i="1" dirty="0">
                <a:latin typeface="Arial" charset="0"/>
                <a:cs typeface="Arial" charset="0"/>
              </a:rPr>
            </a:br>
            <a:r>
              <a:rPr lang="nl-NL" b="1" i="1" dirty="0" smtClean="0">
                <a:latin typeface="Arial" charset="0"/>
                <a:cs typeface="Arial" charset="0"/>
              </a:rPr>
              <a:t>Gevel 	RC 4,5</a:t>
            </a:r>
          </a:p>
          <a:p>
            <a:pPr>
              <a:defRPr/>
            </a:pPr>
            <a:r>
              <a:rPr lang="nl-NL" b="1" i="1" dirty="0">
                <a:latin typeface="Arial" charset="0"/>
                <a:cs typeface="Arial" charset="0"/>
              </a:rPr>
              <a:t>Dak    </a:t>
            </a:r>
            <a:r>
              <a:rPr lang="nl-NL" b="1" i="1" dirty="0" smtClean="0">
                <a:latin typeface="Arial" charset="0"/>
                <a:cs typeface="Arial" charset="0"/>
              </a:rPr>
              <a:t>	RC </a:t>
            </a:r>
            <a:r>
              <a:rPr lang="nl-NL" b="1" i="1" dirty="0">
                <a:latin typeface="Arial" charset="0"/>
                <a:cs typeface="Arial" charset="0"/>
              </a:rPr>
              <a:t>6</a:t>
            </a:r>
            <a:r>
              <a:rPr lang="nl-NL" dirty="0">
                <a:latin typeface="Arial" charset="0"/>
                <a:cs typeface="Arial" charset="0"/>
              </a:rPr>
              <a:t/>
            </a:r>
            <a:br>
              <a:rPr lang="nl-NL" dirty="0">
                <a:latin typeface="Arial" charset="0"/>
                <a:cs typeface="Arial" charset="0"/>
              </a:rPr>
            </a:br>
            <a:r>
              <a:rPr lang="nl-NL" dirty="0">
                <a:latin typeface="Arial" charset="0"/>
                <a:cs typeface="Arial" charset="0"/>
              </a:rPr>
              <a:t/>
            </a:r>
            <a:br>
              <a:rPr lang="nl-NL" dirty="0">
                <a:latin typeface="Arial" charset="0"/>
                <a:cs typeface="Arial" charset="0"/>
              </a:rPr>
            </a:br>
            <a:endParaRPr lang="nl-NL"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875504"/>
            <a:ext cx="3992271"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0" name="Picture 2" descr="Afbeeldingsresultaat voor leiderdorp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296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sp>
        <p:nvSpPr>
          <p:cNvPr id="2" name="Tekstvak 1"/>
          <p:cNvSpPr txBox="1"/>
          <p:nvPr/>
        </p:nvSpPr>
        <p:spPr>
          <a:xfrm>
            <a:off x="200024" y="1988840"/>
            <a:ext cx="8476431" cy="1200329"/>
          </a:xfrm>
          <a:prstGeom prst="rect">
            <a:avLst/>
          </a:prstGeom>
          <a:noFill/>
        </p:spPr>
        <p:txBody>
          <a:bodyPr wrap="square" rtlCol="0">
            <a:spAutoFit/>
          </a:bodyPr>
          <a:lstStyle/>
          <a:p>
            <a:r>
              <a:rPr lang="nl-NL" b="1" dirty="0" smtClean="0"/>
              <a:t>Stap 2		Gezond binnenklimaat (ventilatie)</a:t>
            </a:r>
          </a:p>
          <a:p>
            <a:endParaRPr lang="nl-NL" b="1" dirty="0"/>
          </a:p>
          <a:p>
            <a:endParaRPr lang="nl-NL" dirty="0" smtClean="0"/>
          </a:p>
          <a:p>
            <a:endParaRPr lang="nl-NL" dirty="0"/>
          </a:p>
        </p:txBody>
      </p:sp>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5713600"/>
            <a:ext cx="1547664" cy="1027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hoek 10"/>
          <p:cNvSpPr/>
          <p:nvPr/>
        </p:nvSpPr>
        <p:spPr>
          <a:xfrm>
            <a:off x="290317" y="5229200"/>
            <a:ext cx="8782497" cy="307777"/>
          </a:xfrm>
          <a:prstGeom prst="rect">
            <a:avLst/>
          </a:prstGeom>
          <a:ln>
            <a:solidFill>
              <a:schemeClr val="tx1"/>
            </a:solidFill>
          </a:ln>
        </p:spPr>
        <p:txBody>
          <a:bodyPr wrap="square">
            <a:spAutoFit/>
          </a:bodyPr>
          <a:lstStyle/>
          <a:p>
            <a:r>
              <a:rPr lang="nl-NL" altLang="nl-NL" sz="1400" dirty="0">
                <a:latin typeface="Arial" charset="0"/>
              </a:rPr>
              <a:t>Uit onderzoek RIVM blijkt dat circa 50 % van alle woningen in Nederland een ongezond binnenklimaat heeft!</a:t>
            </a:r>
            <a:endParaRPr lang="nl-NL" sz="1400" dirty="0"/>
          </a:p>
        </p:txBody>
      </p:sp>
      <p:graphicFrame>
        <p:nvGraphicFramePr>
          <p:cNvPr id="12" name="Tabel 11"/>
          <p:cNvGraphicFramePr>
            <a:graphicFrameLocks noGrp="1"/>
          </p:cNvGraphicFramePr>
          <p:nvPr>
            <p:extLst>
              <p:ext uri="{D42A27DB-BD31-4B8C-83A1-F6EECF244321}">
                <p14:modId xmlns:p14="http://schemas.microsoft.com/office/powerpoint/2010/main" val="380829984"/>
              </p:ext>
            </p:extLst>
          </p:nvPr>
        </p:nvGraphicFramePr>
        <p:xfrm>
          <a:off x="292446" y="2778894"/>
          <a:ext cx="5803078" cy="2295272"/>
        </p:xfrm>
        <a:graphic>
          <a:graphicData uri="http://schemas.openxmlformats.org/drawingml/2006/table">
            <a:tbl>
              <a:tblPr firstRow="1" bandRow="1">
                <a:tableStyleId>{5C22544A-7EE6-4342-B048-85BDC9FD1C3A}</a:tableStyleId>
              </a:tblPr>
              <a:tblGrid>
                <a:gridCol w="2976417">
                  <a:extLst>
                    <a:ext uri="{9D8B030D-6E8A-4147-A177-3AD203B41FA5}">
                      <a16:colId xmlns:a16="http://schemas.microsoft.com/office/drawing/2014/main" xmlns="" val="20000"/>
                    </a:ext>
                  </a:extLst>
                </a:gridCol>
                <a:gridCol w="2826661">
                  <a:extLst>
                    <a:ext uri="{9D8B030D-6E8A-4147-A177-3AD203B41FA5}">
                      <a16:colId xmlns:a16="http://schemas.microsoft.com/office/drawing/2014/main" xmlns="" val="20001"/>
                    </a:ext>
                  </a:extLst>
                </a:gridCol>
              </a:tblGrid>
              <a:tr h="352943">
                <a:tc>
                  <a:txBody>
                    <a:bodyPr/>
                    <a:lstStyle/>
                    <a:p>
                      <a:r>
                        <a:rPr lang="nl-NL" sz="1700" dirty="0"/>
                        <a:t>Luchtkwaliteit Co2</a:t>
                      </a:r>
                    </a:p>
                  </a:txBody>
                  <a:tcPr marL="68580" marR="68580" marT="34290" marB="34290"/>
                </a:tc>
                <a:tc>
                  <a:txBody>
                    <a:bodyPr/>
                    <a:lstStyle/>
                    <a:p>
                      <a:r>
                        <a:rPr lang="nl-NL" sz="1700" dirty="0"/>
                        <a:t>Luchtvochtigheid %</a:t>
                      </a:r>
                    </a:p>
                  </a:txBody>
                  <a:tcPr marL="68580" marR="68580" marT="34290" marB="34290"/>
                </a:tc>
                <a:extLst>
                  <a:ext uri="{0D108BD9-81ED-4DB2-BD59-A6C34878D82A}">
                    <a16:rowId xmlns:a16="http://schemas.microsoft.com/office/drawing/2014/main" xmlns="" val="10000"/>
                  </a:ext>
                </a:extLst>
              </a:tr>
              <a:tr h="352943">
                <a:tc>
                  <a:txBody>
                    <a:bodyPr/>
                    <a:lstStyle/>
                    <a:p>
                      <a:r>
                        <a:rPr lang="nl-NL" sz="1700" dirty="0"/>
                        <a:t>Buiten: 400 – 700 PPM</a:t>
                      </a:r>
                    </a:p>
                  </a:txBody>
                  <a:tcPr marL="68580" marR="68580" marT="34290" marB="34290"/>
                </a:tc>
                <a:tc>
                  <a:txBody>
                    <a:bodyPr/>
                    <a:lstStyle/>
                    <a:p>
                      <a:r>
                        <a:rPr lang="nl-NL" sz="1700" dirty="0"/>
                        <a:t>Te droog: &lt; 30%</a:t>
                      </a:r>
                    </a:p>
                  </a:txBody>
                  <a:tcPr marL="68580" marR="68580" marT="34290" marB="34290"/>
                </a:tc>
                <a:extLst>
                  <a:ext uri="{0D108BD9-81ED-4DB2-BD59-A6C34878D82A}">
                    <a16:rowId xmlns:a16="http://schemas.microsoft.com/office/drawing/2014/main" xmlns="" val="10001"/>
                  </a:ext>
                </a:extLst>
              </a:tr>
              <a:tr h="352943">
                <a:tc>
                  <a:txBody>
                    <a:bodyPr/>
                    <a:lstStyle/>
                    <a:p>
                      <a:r>
                        <a:rPr lang="nl-NL" sz="1700" dirty="0"/>
                        <a:t>Gezond</a:t>
                      </a:r>
                      <a:r>
                        <a:rPr lang="nl-NL" sz="1700" baseline="0" dirty="0"/>
                        <a:t> &lt; 1000 PPM</a:t>
                      </a:r>
                      <a:endParaRPr lang="nl-NL" sz="1700" b="1"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700" dirty="0"/>
                        <a:t>Droog:</a:t>
                      </a:r>
                      <a:r>
                        <a:rPr lang="nl-NL" sz="1700" baseline="0" dirty="0"/>
                        <a:t> 30 – 40 %</a:t>
                      </a:r>
                      <a:endParaRPr lang="nl-NL" sz="1700" dirty="0"/>
                    </a:p>
                  </a:txBody>
                  <a:tcPr marL="68580" marR="68580" marT="34290" marB="34290"/>
                </a:tc>
                <a:extLst>
                  <a:ext uri="{0D108BD9-81ED-4DB2-BD59-A6C34878D82A}">
                    <a16:rowId xmlns:a16="http://schemas.microsoft.com/office/drawing/2014/main" xmlns="" val="10002"/>
                  </a:ext>
                </a:extLst>
              </a:tr>
              <a:tr h="530557">
                <a:tc>
                  <a:txBody>
                    <a:bodyPr/>
                    <a:lstStyle/>
                    <a:p>
                      <a:r>
                        <a:rPr lang="nl-NL" sz="1700" dirty="0"/>
                        <a:t>Aanvaardbaar</a:t>
                      </a:r>
                      <a:r>
                        <a:rPr lang="nl-NL" sz="1700" baseline="0" dirty="0"/>
                        <a:t> 1000 – 1200 PPM</a:t>
                      </a:r>
                      <a:endParaRPr lang="nl-NL" sz="1700" dirty="0"/>
                    </a:p>
                  </a:txBody>
                  <a:tcPr marL="68580" marR="68580" marT="34290" marB="34290"/>
                </a:tc>
                <a:tc>
                  <a:txBody>
                    <a:bodyPr/>
                    <a:lstStyle/>
                    <a:p>
                      <a:r>
                        <a:rPr lang="nl-NL" sz="1700" dirty="0"/>
                        <a:t>Gezond: 40 – 60 %</a:t>
                      </a:r>
                      <a:endParaRPr lang="nl-NL" sz="1700" b="1" dirty="0"/>
                    </a:p>
                  </a:txBody>
                  <a:tcPr marL="68580" marR="68580" marT="34290" marB="34290"/>
                </a:tc>
                <a:extLst>
                  <a:ext uri="{0D108BD9-81ED-4DB2-BD59-A6C34878D82A}">
                    <a16:rowId xmlns:a16="http://schemas.microsoft.com/office/drawing/2014/main" xmlns="" val="10003"/>
                  </a:ext>
                </a:extLst>
              </a:tr>
              <a:tr h="352943">
                <a:tc>
                  <a:txBody>
                    <a:bodyPr/>
                    <a:lstStyle/>
                    <a:p>
                      <a:r>
                        <a:rPr lang="nl-NL" sz="1700" dirty="0"/>
                        <a:t>Ongezond: &gt;</a:t>
                      </a:r>
                      <a:r>
                        <a:rPr lang="nl-NL" sz="1700" baseline="0" dirty="0"/>
                        <a:t> 1200 PPM</a:t>
                      </a:r>
                      <a:endParaRPr lang="nl-NL" sz="1700" dirty="0"/>
                    </a:p>
                  </a:txBody>
                  <a:tcPr marL="68580" marR="68580" marT="34290" marB="34290"/>
                </a:tc>
                <a:tc>
                  <a:txBody>
                    <a:bodyPr/>
                    <a:lstStyle/>
                    <a:p>
                      <a:r>
                        <a:rPr lang="nl-NL" sz="1700" dirty="0"/>
                        <a:t>Vochtig: 60 – 70 %</a:t>
                      </a:r>
                    </a:p>
                  </a:txBody>
                  <a:tcPr marL="68580" marR="68580" marT="34290" marB="34290"/>
                </a:tc>
                <a:extLst>
                  <a:ext uri="{0D108BD9-81ED-4DB2-BD59-A6C34878D82A}">
                    <a16:rowId xmlns:a16="http://schemas.microsoft.com/office/drawing/2014/main" xmlns="" val="10004"/>
                  </a:ext>
                </a:extLst>
              </a:tr>
              <a:tr h="352943">
                <a:tc>
                  <a:txBody>
                    <a:bodyPr/>
                    <a:lstStyle/>
                    <a:p>
                      <a:endParaRPr lang="nl-NL" sz="1700" dirty="0"/>
                    </a:p>
                  </a:txBody>
                  <a:tcPr marL="68580" marR="68580" marT="34290" marB="34290"/>
                </a:tc>
                <a:tc>
                  <a:txBody>
                    <a:bodyPr/>
                    <a:lstStyle/>
                    <a:p>
                      <a:r>
                        <a:rPr lang="nl-NL" sz="1700" dirty="0"/>
                        <a:t>Te vochtig: &gt; 70 %</a:t>
                      </a:r>
                    </a:p>
                  </a:txBody>
                  <a:tcPr marL="68580" marR="68580" marT="34290" marB="34290"/>
                </a:tc>
                <a:extLst>
                  <a:ext uri="{0D108BD9-81ED-4DB2-BD59-A6C34878D82A}">
                    <a16:rowId xmlns:a16="http://schemas.microsoft.com/office/drawing/2014/main" xmlns="" val="10005"/>
                  </a:ext>
                </a:extLst>
              </a:tr>
            </a:tbl>
          </a:graphicData>
        </a:graphic>
      </p:graphicFrame>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9757" y="5713600"/>
            <a:ext cx="1264143" cy="988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277" y="5733256"/>
            <a:ext cx="1264143" cy="988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descr="Z:\1. Duurzaam Bouwloket\2. Fysieke loket\7. Opdrachten 2017\Wijkaanpakken\17-01-26; Wijkaanpak Kleine Kernen Koggenland\3. Rapporten\WT2 Dhr. Mevr. Braas\Dhr. Braas Foto normaal\IMG_220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337"/>
          <a:stretch/>
        </p:blipFill>
        <p:spPr bwMode="auto">
          <a:xfrm>
            <a:off x="6283236" y="2797892"/>
            <a:ext cx="2498813" cy="1774161"/>
          </a:xfrm>
          <a:prstGeom prst="rect">
            <a:avLst/>
          </a:prstGeom>
          <a:noFill/>
          <a:extLst>
            <a:ext uri="{909E8E84-426E-40DD-AFC4-6F175D3DCCD1}">
              <a14:hiddenFill xmlns:a14="http://schemas.microsoft.com/office/drawing/2010/main">
                <a:solidFill>
                  <a:srgbClr val="FFFFFF"/>
                </a:solidFill>
              </a14:hiddenFill>
            </a:ext>
          </a:extLst>
        </p:spPr>
      </p:pic>
      <p:sp>
        <p:nvSpPr>
          <p:cNvPr id="17" name="Rechthoek 16">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9" name="Picture 2" descr="Afbeeldingsresultaat voor leiderdorp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322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sp>
        <p:nvSpPr>
          <p:cNvPr id="2" name="Tekstvak 1"/>
          <p:cNvSpPr txBox="1"/>
          <p:nvPr/>
        </p:nvSpPr>
        <p:spPr>
          <a:xfrm>
            <a:off x="200024" y="1988840"/>
            <a:ext cx="8476431" cy="1200329"/>
          </a:xfrm>
          <a:prstGeom prst="rect">
            <a:avLst/>
          </a:prstGeom>
          <a:noFill/>
        </p:spPr>
        <p:txBody>
          <a:bodyPr wrap="square" rtlCol="0">
            <a:spAutoFit/>
          </a:bodyPr>
          <a:lstStyle/>
          <a:p>
            <a:r>
              <a:rPr lang="nl-NL" b="1" dirty="0" smtClean="0"/>
              <a:t>Stap 3		Opwekking duurzame energie</a:t>
            </a:r>
          </a:p>
          <a:p>
            <a:endParaRPr lang="nl-NL" b="1" dirty="0"/>
          </a:p>
          <a:p>
            <a:endParaRPr lang="nl-NL" dirty="0" smtClean="0"/>
          </a:p>
          <a:p>
            <a:endParaRPr lang="nl-NL" dirty="0"/>
          </a:p>
        </p:txBody>
      </p:sp>
      <p:pic>
        <p:nvPicPr>
          <p:cNvPr id="20" name="Picture 12"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 y="5423792"/>
            <a:ext cx="3462338"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descr="Afbeeldingsresultaat voor zonnepanelen indak"/>
          <p:cNvPicPr>
            <a:picLocks noChangeAspect="1" noChangeArrowheads="1"/>
          </p:cNvPicPr>
          <p:nvPr/>
        </p:nvPicPr>
        <p:blipFill>
          <a:blip r:embed="rId5" cstate="print">
            <a:extLst>
              <a:ext uri="{28A0092B-C50C-407E-A947-70E740481C1C}">
                <a14:useLocalDpi xmlns:a14="http://schemas.microsoft.com/office/drawing/2010/main" val="0"/>
              </a:ext>
            </a:extLst>
          </a:blip>
          <a:srcRect r="18945"/>
          <a:stretch>
            <a:fillRect/>
          </a:stretch>
        </p:blipFill>
        <p:spPr bwMode="auto">
          <a:xfrm>
            <a:off x="6323806" y="5438080"/>
            <a:ext cx="2811462"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kstvak 22"/>
          <p:cNvSpPr txBox="1"/>
          <p:nvPr/>
        </p:nvSpPr>
        <p:spPr>
          <a:xfrm>
            <a:off x="343693" y="2420888"/>
            <a:ext cx="8294688" cy="2846933"/>
          </a:xfrm>
          <a:prstGeom prst="rect">
            <a:avLst/>
          </a:prstGeom>
          <a:noFill/>
        </p:spPr>
        <p:txBody>
          <a:bodyPr>
            <a:spAutoFit/>
          </a:bodyPr>
          <a:lstStyle/>
          <a:p>
            <a:pPr eaLnBrk="1" hangingPunct="1">
              <a:defRPr/>
            </a:pPr>
            <a:r>
              <a:rPr lang="nl-NL" b="1" dirty="0">
                <a:latin typeface="Arial" charset="0"/>
                <a:cs typeface="Arial" charset="0"/>
              </a:rPr>
              <a:t>Aandachtspunten:</a:t>
            </a:r>
          </a:p>
          <a:p>
            <a:pPr marL="457200" indent="-457200" eaLnBrk="1" hangingPunct="1">
              <a:buFont typeface="Arial" panose="020B0604020202020204" pitchFamily="34" charset="0"/>
              <a:buChar char="•"/>
              <a:defRPr/>
            </a:pPr>
            <a:r>
              <a:rPr lang="nl-NL" dirty="0">
                <a:latin typeface="Arial" charset="0"/>
                <a:cs typeface="Arial" charset="0"/>
              </a:rPr>
              <a:t>Type paneel en vermogen</a:t>
            </a:r>
          </a:p>
          <a:p>
            <a:pPr marL="457200" indent="-457200" eaLnBrk="1" hangingPunct="1">
              <a:buFont typeface="Arial" panose="020B0604020202020204" pitchFamily="34" charset="0"/>
              <a:buChar char="•"/>
              <a:defRPr/>
            </a:pPr>
            <a:r>
              <a:rPr lang="nl-NL" dirty="0">
                <a:latin typeface="Arial" charset="0"/>
                <a:cs typeface="Arial" charset="0"/>
              </a:rPr>
              <a:t>Manier van integreren op/in het dak</a:t>
            </a:r>
          </a:p>
          <a:p>
            <a:pPr marL="457200" indent="-457200" eaLnBrk="1" hangingPunct="1">
              <a:buFont typeface="Arial" panose="020B0604020202020204" pitchFamily="34" charset="0"/>
              <a:buChar char="•"/>
              <a:defRPr/>
            </a:pPr>
            <a:r>
              <a:rPr lang="nl-NL" dirty="0">
                <a:latin typeface="Arial" charset="0"/>
                <a:cs typeface="Arial" charset="0"/>
              </a:rPr>
              <a:t>Kabeltracé paneel, omvormer, meterkast</a:t>
            </a:r>
          </a:p>
          <a:p>
            <a:pPr marL="457200" indent="-457200" eaLnBrk="1" hangingPunct="1">
              <a:buFont typeface="Arial" panose="020B0604020202020204" pitchFamily="34" charset="0"/>
              <a:buChar char="•"/>
              <a:defRPr/>
            </a:pPr>
            <a:r>
              <a:rPr lang="nl-NL" dirty="0">
                <a:latin typeface="Arial" charset="0"/>
                <a:cs typeface="Arial" charset="0"/>
              </a:rPr>
              <a:t>Evt. zonnecollectoren t.b.v. tapwater en verwarming</a:t>
            </a:r>
          </a:p>
          <a:p>
            <a:pPr marL="457200" indent="-457200" eaLnBrk="1" hangingPunct="1">
              <a:buFont typeface="Arial" panose="020B0604020202020204" pitchFamily="34" charset="0"/>
              <a:buChar char="•"/>
              <a:defRPr/>
            </a:pPr>
            <a:r>
              <a:rPr lang="nl-NL" dirty="0">
                <a:latin typeface="Arial" charset="0"/>
                <a:cs typeface="Arial" charset="0"/>
              </a:rPr>
              <a:t>Wind veelal niet rendabel!</a:t>
            </a:r>
            <a:br>
              <a:rPr lang="nl-NL" dirty="0">
                <a:latin typeface="Arial" charset="0"/>
                <a:cs typeface="Arial" charset="0"/>
              </a:rPr>
            </a:br>
            <a:r>
              <a:rPr lang="nl-NL" sz="1100" dirty="0">
                <a:latin typeface="Arial" charset="0"/>
                <a:cs typeface="Arial" charset="0"/>
              </a:rPr>
              <a:t/>
            </a:r>
            <a:br>
              <a:rPr lang="nl-NL" sz="1100" dirty="0">
                <a:latin typeface="Arial" charset="0"/>
                <a:cs typeface="Arial" charset="0"/>
              </a:rPr>
            </a:br>
            <a:r>
              <a:rPr lang="nl-NL" sz="1400" dirty="0">
                <a:latin typeface="Arial" charset="0"/>
                <a:cs typeface="Arial" charset="0"/>
              </a:rPr>
              <a:t>Energieopbrengst: </a:t>
            </a:r>
            <a:r>
              <a:rPr lang="nl-NL" dirty="0">
                <a:latin typeface="Arial" charset="0"/>
                <a:cs typeface="Arial" charset="0"/>
              </a:rPr>
              <a:t>	</a:t>
            </a:r>
            <a:r>
              <a:rPr lang="nl-NL" sz="1400" dirty="0" smtClean="0">
                <a:latin typeface="Arial" charset="0"/>
                <a:cs typeface="Arial" charset="0"/>
              </a:rPr>
              <a:t>12 </a:t>
            </a:r>
            <a:r>
              <a:rPr lang="nl-NL" sz="1400" dirty="0">
                <a:latin typeface="Arial" charset="0"/>
                <a:cs typeface="Arial" charset="0"/>
              </a:rPr>
              <a:t>* 285 Wp = </a:t>
            </a:r>
            <a:r>
              <a:rPr lang="nl-NL" sz="1400" dirty="0" smtClean="0">
                <a:latin typeface="Arial" charset="0"/>
                <a:cs typeface="Arial" charset="0"/>
              </a:rPr>
              <a:t>3.420 </a:t>
            </a:r>
            <a:r>
              <a:rPr lang="nl-NL" sz="1400" dirty="0">
                <a:latin typeface="Arial" charset="0"/>
                <a:cs typeface="Arial" charset="0"/>
              </a:rPr>
              <a:t>Wp * 0,9 = </a:t>
            </a:r>
            <a:r>
              <a:rPr lang="nl-NL" sz="1400" dirty="0" smtClean="0">
                <a:latin typeface="Arial" charset="0"/>
                <a:cs typeface="Arial" charset="0"/>
              </a:rPr>
              <a:t>3.078 </a:t>
            </a:r>
            <a:r>
              <a:rPr lang="nl-NL" sz="1400" dirty="0">
                <a:latin typeface="Arial" charset="0"/>
                <a:cs typeface="Arial" charset="0"/>
              </a:rPr>
              <a:t>kWh = € </a:t>
            </a:r>
            <a:r>
              <a:rPr lang="nl-NL" sz="1400" dirty="0" smtClean="0">
                <a:latin typeface="Arial" charset="0"/>
                <a:cs typeface="Arial" charset="0"/>
              </a:rPr>
              <a:t>615,- </a:t>
            </a:r>
            <a:r>
              <a:rPr lang="nl-NL" sz="1400" dirty="0">
                <a:latin typeface="Arial" charset="0"/>
                <a:cs typeface="Arial" charset="0"/>
              </a:rPr>
              <a:t/>
            </a:r>
            <a:br>
              <a:rPr lang="nl-NL" sz="1400" dirty="0">
                <a:latin typeface="Arial" charset="0"/>
                <a:cs typeface="Arial" charset="0"/>
              </a:rPr>
            </a:br>
            <a:r>
              <a:rPr lang="nl-NL" sz="1400" dirty="0">
                <a:latin typeface="Arial" charset="0"/>
                <a:cs typeface="Arial" charset="0"/>
              </a:rPr>
              <a:t>Investering		</a:t>
            </a:r>
            <a:r>
              <a:rPr lang="nl-NL" sz="1400" dirty="0" smtClean="0">
                <a:latin typeface="Arial" charset="0"/>
                <a:cs typeface="Arial" charset="0"/>
              </a:rPr>
              <a:t>3.420 </a:t>
            </a:r>
            <a:r>
              <a:rPr lang="nl-NL" sz="1400" dirty="0">
                <a:latin typeface="Arial" charset="0"/>
                <a:cs typeface="Arial" charset="0"/>
              </a:rPr>
              <a:t>* € 1,60 = € </a:t>
            </a:r>
            <a:r>
              <a:rPr lang="nl-NL" sz="1400" dirty="0" smtClean="0">
                <a:latin typeface="Arial" charset="0"/>
                <a:cs typeface="Arial" charset="0"/>
              </a:rPr>
              <a:t>5.472,- </a:t>
            </a:r>
            <a:r>
              <a:rPr lang="nl-NL" sz="1400" dirty="0">
                <a:latin typeface="Arial" charset="0"/>
                <a:cs typeface="Arial" charset="0"/>
              </a:rPr>
              <a:t>			</a:t>
            </a:r>
            <a:br>
              <a:rPr lang="nl-NL" sz="1400" dirty="0">
                <a:latin typeface="Arial" charset="0"/>
                <a:cs typeface="Arial" charset="0"/>
              </a:rPr>
            </a:br>
            <a:r>
              <a:rPr lang="nl-NL" sz="1400" dirty="0">
                <a:latin typeface="Arial" charset="0"/>
                <a:cs typeface="Arial" charset="0"/>
              </a:rPr>
              <a:t>Rendement 		€ </a:t>
            </a:r>
            <a:r>
              <a:rPr lang="nl-NL" sz="1400" dirty="0" smtClean="0">
                <a:latin typeface="Arial" charset="0"/>
                <a:cs typeface="Arial" charset="0"/>
              </a:rPr>
              <a:t>5.472,- </a:t>
            </a:r>
            <a:r>
              <a:rPr lang="nl-NL" sz="1400" dirty="0">
                <a:latin typeface="Arial" charset="0"/>
                <a:cs typeface="Arial" charset="0"/>
              </a:rPr>
              <a:t>/ € </a:t>
            </a:r>
            <a:r>
              <a:rPr lang="nl-NL" sz="1400" dirty="0" smtClean="0">
                <a:latin typeface="Arial" charset="0"/>
                <a:cs typeface="Arial" charset="0"/>
              </a:rPr>
              <a:t>615,- </a:t>
            </a:r>
            <a:r>
              <a:rPr lang="nl-NL" sz="1400" dirty="0">
                <a:latin typeface="Arial" charset="0"/>
                <a:cs typeface="Arial" charset="0"/>
              </a:rPr>
              <a:t>= </a:t>
            </a:r>
            <a:r>
              <a:rPr lang="nl-NL" sz="1400" dirty="0" smtClean="0">
                <a:latin typeface="Arial" charset="0"/>
                <a:cs typeface="Arial" charset="0"/>
              </a:rPr>
              <a:t>8,89 </a:t>
            </a:r>
            <a:r>
              <a:rPr lang="nl-NL" sz="1400" dirty="0">
                <a:latin typeface="Arial" charset="0"/>
                <a:cs typeface="Arial" charset="0"/>
              </a:rPr>
              <a:t>jaar t.v.t. 	</a:t>
            </a:r>
            <a:br>
              <a:rPr lang="nl-NL" sz="1400" dirty="0">
                <a:latin typeface="Arial" charset="0"/>
                <a:cs typeface="Arial" charset="0"/>
              </a:rPr>
            </a:br>
            <a:r>
              <a:rPr lang="nl-NL" sz="1400" dirty="0" smtClean="0">
                <a:latin typeface="Arial" charset="0"/>
                <a:cs typeface="Arial" charset="0"/>
              </a:rPr>
              <a:t>			(</a:t>
            </a:r>
            <a:r>
              <a:rPr lang="nl-NL" sz="1400" dirty="0">
                <a:latin typeface="Arial" charset="0"/>
                <a:cs typeface="Arial" charset="0"/>
              </a:rPr>
              <a:t>excl. </a:t>
            </a:r>
            <a:r>
              <a:rPr lang="nl-NL" sz="1400" dirty="0" smtClean="0">
                <a:latin typeface="Arial" charset="0"/>
                <a:cs typeface="Arial" charset="0"/>
              </a:rPr>
              <a:t>btw teruggave van circa € 900,-)</a:t>
            </a:r>
            <a:endParaRPr lang="nl-NL" sz="3200" b="1" dirty="0">
              <a:latin typeface="Arial" charset="0"/>
              <a:cs typeface="Arial" charset="0"/>
            </a:endParaRPr>
          </a:p>
        </p:txBody>
      </p:sp>
      <p:pic>
        <p:nvPicPr>
          <p:cNvPr id="24" name="Afbeelding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5423792"/>
            <a:ext cx="3168650"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7331" y="1957929"/>
            <a:ext cx="2684411" cy="1661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hoek 10">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3" name="Picture 2" descr="Afbeeldingsresultaat voor leiderdorp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403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sp>
        <p:nvSpPr>
          <p:cNvPr id="2" name="Tekstvak 1"/>
          <p:cNvSpPr txBox="1"/>
          <p:nvPr/>
        </p:nvSpPr>
        <p:spPr>
          <a:xfrm>
            <a:off x="200024" y="1988840"/>
            <a:ext cx="8476431" cy="1200329"/>
          </a:xfrm>
          <a:prstGeom prst="rect">
            <a:avLst/>
          </a:prstGeom>
          <a:noFill/>
        </p:spPr>
        <p:txBody>
          <a:bodyPr wrap="square" rtlCol="0">
            <a:spAutoFit/>
          </a:bodyPr>
          <a:lstStyle/>
          <a:p>
            <a:r>
              <a:rPr lang="nl-NL" b="1" dirty="0" smtClean="0"/>
              <a:t>Stap 4 		Duurzame warmte-opwekking als alternatief voor aardgas</a:t>
            </a:r>
          </a:p>
          <a:p>
            <a:endParaRPr lang="nl-NL" b="1" dirty="0"/>
          </a:p>
          <a:p>
            <a:r>
              <a:rPr lang="nl-NL" b="1" dirty="0"/>
              <a:t>	</a:t>
            </a:r>
            <a:r>
              <a:rPr lang="nl-NL" b="1" dirty="0" smtClean="0"/>
              <a:t>	</a:t>
            </a:r>
            <a:r>
              <a:rPr lang="nl-NL" dirty="0" smtClean="0"/>
              <a:t>Een warmtenet of all </a:t>
            </a:r>
            <a:r>
              <a:rPr lang="nl-NL" dirty="0" err="1" smtClean="0"/>
              <a:t>electric</a:t>
            </a:r>
            <a:r>
              <a:rPr lang="nl-NL" dirty="0" smtClean="0"/>
              <a:t>?</a:t>
            </a:r>
          </a:p>
          <a:p>
            <a:endParaRPr lang="nl-NL" dirty="0"/>
          </a:p>
        </p:txBody>
      </p:sp>
      <p:pic>
        <p:nvPicPr>
          <p:cNvPr id="11266" name="Picture 2" descr="Z:\1. Duurzaam Bouwloket\1. Digitale loket\12. Ontwikkeling nieuw energieloket\5. Foto's\1. Fotos Duurzaam Bouwloket\Gasloos wonen\DBL-16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3645024"/>
            <a:ext cx="3999819" cy="266669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Z:\1. Duurzaam Bouwloket\1. Digitale loket\12. Ontwikkeling nieuw energieloket\5. Foto's\1. Fotos Duurzaam Bouwloket\Warmtepomp\Warmtepomp in combinatie met zonnepanele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5339" y="3662094"/>
            <a:ext cx="3532841" cy="2649630"/>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0" name="Picture 2" descr="Afbeeldingsresultaat voor leiderdorp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65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sp>
        <p:nvSpPr>
          <p:cNvPr id="2" name="Tekstvak 1"/>
          <p:cNvSpPr txBox="1"/>
          <p:nvPr/>
        </p:nvSpPr>
        <p:spPr>
          <a:xfrm>
            <a:off x="200024" y="1988840"/>
            <a:ext cx="8476431" cy="1754326"/>
          </a:xfrm>
          <a:prstGeom prst="rect">
            <a:avLst/>
          </a:prstGeom>
          <a:noFill/>
        </p:spPr>
        <p:txBody>
          <a:bodyPr wrap="square" rtlCol="0">
            <a:spAutoFit/>
          </a:bodyPr>
          <a:lstStyle/>
          <a:p>
            <a:r>
              <a:rPr lang="nl-NL" b="1" dirty="0" smtClean="0"/>
              <a:t>Stap 4 		Duurzame warmte-opwekking als alternatief voor gas</a:t>
            </a:r>
          </a:p>
          <a:p>
            <a:endParaRPr lang="nl-NL" b="1" dirty="0"/>
          </a:p>
          <a:p>
            <a:r>
              <a:rPr lang="nl-NL" dirty="0" smtClean="0"/>
              <a:t>Stap 4a		Lage temperatuurverwarming: vloerverwarming of LT radiatoren</a:t>
            </a:r>
          </a:p>
          <a:p>
            <a:r>
              <a:rPr lang="nl-NL" dirty="0" smtClean="0"/>
              <a:t>Stap 4b		Koken op inductie</a:t>
            </a:r>
          </a:p>
          <a:p>
            <a:endParaRPr lang="nl-NL" dirty="0"/>
          </a:p>
          <a:p>
            <a:endParaRPr lang="nl-NL" dirty="0"/>
          </a:p>
        </p:txBody>
      </p:sp>
      <p:pic>
        <p:nvPicPr>
          <p:cNvPr id="8" name="Picture 6" descr="Z:\1. Duurzaam Bouwloket\2. Fysieke loket\6. Opdrachten 2016\16-09-08 Aanpak lintbebouwing West Friesland\Adviezen\WT2 Dhr. Neuvel - Simon Koopmanstraat 120 - 1920 tm 1975 Gem. Medemblik\Foto IR Dhr. Neuvel\FLIR04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714149"/>
            <a:ext cx="2459751" cy="184481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626906"/>
            <a:ext cx="23812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b="3514"/>
          <a:stretch/>
        </p:blipFill>
        <p:spPr bwMode="auto">
          <a:xfrm>
            <a:off x="5804051" y="3668270"/>
            <a:ext cx="2969719" cy="1936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hoek 8">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1" name="Picture 2" descr="Afbeeldingsresultaat voor leiderdorp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740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sp>
        <p:nvSpPr>
          <p:cNvPr id="2" name="Tekstvak 1"/>
          <p:cNvSpPr txBox="1"/>
          <p:nvPr/>
        </p:nvSpPr>
        <p:spPr>
          <a:xfrm>
            <a:off x="200024" y="1988840"/>
            <a:ext cx="8476431" cy="5909310"/>
          </a:xfrm>
          <a:prstGeom prst="rect">
            <a:avLst/>
          </a:prstGeom>
          <a:noFill/>
        </p:spPr>
        <p:txBody>
          <a:bodyPr wrap="square" rtlCol="0">
            <a:spAutoFit/>
          </a:bodyPr>
          <a:lstStyle/>
          <a:p>
            <a:r>
              <a:rPr lang="nl-NL" b="1" dirty="0" smtClean="0"/>
              <a:t>Elektrisch verwarmen is vaak duurder ten opzichte van gas</a:t>
            </a:r>
          </a:p>
          <a:p>
            <a:endParaRPr lang="nl-NL" b="1" dirty="0"/>
          </a:p>
          <a:p>
            <a:r>
              <a:rPr lang="nl-NL" dirty="0" smtClean="0"/>
              <a:t>1 m3 gas staat energetisch gelijk aan 8,9 kWh</a:t>
            </a:r>
          </a:p>
          <a:p>
            <a:endParaRPr lang="nl-NL" dirty="0"/>
          </a:p>
          <a:p>
            <a:r>
              <a:rPr lang="nl-NL" dirty="0" smtClean="0"/>
              <a:t>1 m3 gas kost circa 65 cent</a:t>
            </a:r>
            <a:br>
              <a:rPr lang="nl-NL" dirty="0" smtClean="0"/>
            </a:br>
            <a:r>
              <a:rPr lang="nl-NL" dirty="0" smtClean="0"/>
              <a:t>1 kWh kost circa 20 cent</a:t>
            </a:r>
          </a:p>
          <a:p>
            <a:endParaRPr lang="nl-NL" dirty="0"/>
          </a:p>
          <a:p>
            <a:r>
              <a:rPr lang="nl-NL" dirty="0" smtClean="0"/>
              <a:t>8,9 kWh x € 0,20 = € 1,78</a:t>
            </a:r>
          </a:p>
          <a:p>
            <a:endParaRPr lang="nl-NL" dirty="0"/>
          </a:p>
          <a:p>
            <a:r>
              <a:rPr lang="nl-NL" dirty="0" smtClean="0"/>
              <a:t>Elektrisch verwarmen wordt pas goedkoper bij een COP (efficiency) van 2.75</a:t>
            </a:r>
          </a:p>
          <a:p>
            <a:r>
              <a:rPr lang="nl-NL" dirty="0" smtClean="0"/>
              <a:t>8,9 kWh / COP 2.75 = 3,23 kWh * 20 cent = € </a:t>
            </a:r>
            <a:r>
              <a:rPr lang="nl-NL" dirty="0" smtClean="0"/>
              <a:t>0,65 </a:t>
            </a:r>
            <a:br>
              <a:rPr lang="nl-NL" dirty="0" smtClean="0"/>
            </a:br>
            <a:r>
              <a:rPr lang="nl-NL" dirty="0" smtClean="0"/>
              <a:t/>
            </a:r>
            <a:br>
              <a:rPr lang="nl-NL" dirty="0" smtClean="0"/>
            </a:br>
            <a:r>
              <a:rPr lang="nl-NL" dirty="0" smtClean="0"/>
              <a:t>Verwarmen met een warmtepomp? </a:t>
            </a:r>
            <a:br>
              <a:rPr lang="nl-NL" dirty="0" smtClean="0"/>
            </a:br>
            <a:r>
              <a:rPr lang="nl-NL" dirty="0" smtClean="0"/>
              <a:t>COP 3,5 = € 0,50 </a:t>
            </a:r>
            <a:br>
              <a:rPr lang="nl-NL" dirty="0" smtClean="0"/>
            </a:br>
            <a:r>
              <a:rPr lang="nl-NL" dirty="0" smtClean="0"/>
              <a:t>COP 5,5 = € 0,32</a:t>
            </a:r>
            <a:endParaRPr lang="nl-NL" dirty="0" smtClean="0"/>
          </a:p>
          <a:p>
            <a:endParaRPr lang="nl-NL" dirty="0"/>
          </a:p>
          <a:p>
            <a:endParaRPr lang="nl-NL" dirty="0" smtClean="0"/>
          </a:p>
          <a:p>
            <a:endParaRPr lang="nl-NL" b="1" dirty="0"/>
          </a:p>
          <a:p>
            <a:endParaRPr lang="nl-NL" dirty="0" smtClean="0"/>
          </a:p>
          <a:p>
            <a:endParaRPr lang="nl-NL" dirty="0"/>
          </a:p>
          <a:p>
            <a:endParaRPr lang="nl-NL"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4869160"/>
            <a:ext cx="3252664" cy="1864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hthoek 7">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9" name="Picture 2" descr="Afbeeldingsresultaat voor leiderdorp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127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pic>
        <p:nvPicPr>
          <p:cNvPr id="9" name="Picture 10" descr="Afbeeldingsresultaat voor warmtepomp lucht water"/>
          <p:cNvPicPr>
            <a:picLocks noChangeAspect="1" noChangeArrowheads="1"/>
          </p:cNvPicPr>
          <p:nvPr/>
        </p:nvPicPr>
        <p:blipFill>
          <a:blip r:embed="rId4" cstate="print">
            <a:extLst>
              <a:ext uri="{28A0092B-C50C-407E-A947-70E740481C1C}">
                <a14:useLocalDpi xmlns:a14="http://schemas.microsoft.com/office/drawing/2010/main" val="0"/>
              </a:ext>
            </a:extLst>
          </a:blip>
          <a:srcRect r="11302" b="11018"/>
          <a:stretch>
            <a:fillRect/>
          </a:stretch>
        </p:blipFill>
        <p:spPr bwMode="auto">
          <a:xfrm>
            <a:off x="5364163" y="4725144"/>
            <a:ext cx="3779837" cy="214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kstvak 9"/>
          <p:cNvSpPr txBox="1"/>
          <p:nvPr/>
        </p:nvSpPr>
        <p:spPr>
          <a:xfrm>
            <a:off x="396875" y="1848881"/>
            <a:ext cx="8294688" cy="5324535"/>
          </a:xfrm>
          <a:prstGeom prst="rect">
            <a:avLst/>
          </a:prstGeom>
          <a:noFill/>
        </p:spPr>
        <p:txBody>
          <a:bodyPr>
            <a:spAutoFit/>
          </a:bodyPr>
          <a:lstStyle/>
          <a:p>
            <a:pPr lvl="1" indent="-457200">
              <a:buFont typeface="Arial" panose="020B0604020202020204" pitchFamily="34" charset="0"/>
              <a:buChar char="•"/>
              <a:defRPr/>
            </a:pPr>
            <a:r>
              <a:rPr lang="nl-NL" sz="2800" dirty="0"/>
              <a:t>Hybride warmtepomp  </a:t>
            </a:r>
            <a:r>
              <a:rPr lang="nl-NL" sz="2800" dirty="0" smtClean="0"/>
              <a:t>	</a:t>
            </a:r>
            <a:r>
              <a:rPr lang="nl-NL" sz="2800" i="1" dirty="0" smtClean="0"/>
              <a:t>COP </a:t>
            </a:r>
            <a:r>
              <a:rPr lang="nl-NL" sz="2800" i="1" dirty="0"/>
              <a:t>– 2,5 tot </a:t>
            </a:r>
            <a:r>
              <a:rPr lang="nl-NL" sz="2800" i="1" dirty="0" smtClean="0"/>
              <a:t>3</a:t>
            </a:r>
            <a:r>
              <a:rPr lang="nl-NL" sz="2800" dirty="0"/>
              <a:t>	</a:t>
            </a:r>
            <a:endParaRPr lang="nl-NL" sz="2800" dirty="0" smtClean="0"/>
          </a:p>
          <a:p>
            <a:pPr lvl="1" indent="-457200">
              <a:buFont typeface="Arial" panose="020B0604020202020204" pitchFamily="34" charset="0"/>
              <a:buChar char="•"/>
              <a:defRPr/>
            </a:pPr>
            <a:r>
              <a:rPr lang="nl-NL" sz="2800" dirty="0" smtClean="0"/>
              <a:t>Lucht/water warmtepomp 	</a:t>
            </a:r>
            <a:r>
              <a:rPr lang="nl-NL" sz="2800" i="1" dirty="0" smtClean="0"/>
              <a:t>COP </a:t>
            </a:r>
            <a:r>
              <a:rPr lang="nl-NL" sz="2800" i="1" dirty="0"/>
              <a:t>– 3 tot </a:t>
            </a:r>
            <a:r>
              <a:rPr lang="nl-NL" sz="2800" i="1" dirty="0" smtClean="0"/>
              <a:t>4</a:t>
            </a:r>
            <a:r>
              <a:rPr lang="nl-NL" sz="2800" i="1" dirty="0" smtClean="0">
                <a:solidFill>
                  <a:schemeClr val="bg1"/>
                </a:solidFill>
              </a:rPr>
              <a:t>,</a:t>
            </a:r>
            <a:endParaRPr lang="nl-NL" sz="2800" dirty="0" smtClean="0"/>
          </a:p>
          <a:p>
            <a:pPr lvl="1" indent="-457200">
              <a:buFont typeface="Arial" panose="020B0604020202020204" pitchFamily="34" charset="0"/>
              <a:buChar char="•"/>
              <a:defRPr/>
            </a:pPr>
            <a:r>
              <a:rPr lang="nl-NL" sz="2800" dirty="0" smtClean="0"/>
              <a:t>Grond/water warmtepomp 	</a:t>
            </a:r>
            <a:r>
              <a:rPr lang="nl-NL" sz="2800" i="1" dirty="0" smtClean="0"/>
              <a:t>COP </a:t>
            </a:r>
            <a:r>
              <a:rPr lang="nl-NL" sz="2800" i="1" dirty="0"/>
              <a:t>– 5 tot 5,5</a:t>
            </a:r>
          </a:p>
          <a:p>
            <a:pPr marL="457200" indent="-457200">
              <a:buFont typeface="Arial" panose="020B0604020202020204" pitchFamily="34" charset="0"/>
              <a:buChar char="•"/>
              <a:defRPr/>
            </a:pPr>
            <a:r>
              <a:rPr lang="nl-NL" sz="3200" b="1" dirty="0"/>
              <a:t>	</a:t>
            </a:r>
          </a:p>
          <a:p>
            <a:pPr>
              <a:defRPr/>
            </a:pPr>
            <a:r>
              <a:rPr lang="nl-NL" sz="3200" dirty="0"/>
              <a:t>	</a:t>
            </a:r>
          </a:p>
          <a:p>
            <a:pPr>
              <a:defRPr/>
            </a:pPr>
            <a:r>
              <a:rPr lang="nl-NL" sz="3200" b="1" dirty="0"/>
              <a:t>	</a:t>
            </a:r>
          </a:p>
          <a:p>
            <a:pPr>
              <a:defRPr/>
            </a:pPr>
            <a:endParaRPr lang="nl-NL" sz="3200" b="1" dirty="0"/>
          </a:p>
          <a:p>
            <a:pPr>
              <a:defRPr/>
            </a:pPr>
            <a:r>
              <a:rPr lang="nl-NL" sz="3200" b="1" dirty="0"/>
              <a:t>	</a:t>
            </a:r>
          </a:p>
          <a:p>
            <a:pPr>
              <a:defRPr/>
            </a:pPr>
            <a:endParaRPr lang="nl-NL" sz="3200" b="1" dirty="0"/>
          </a:p>
          <a:p>
            <a:pPr>
              <a:defRPr/>
            </a:pPr>
            <a:endParaRPr lang="nl-NL" sz="3200" b="1" dirty="0"/>
          </a:p>
          <a:p>
            <a:pPr>
              <a:defRPr/>
            </a:pPr>
            <a:endParaRPr lang="nl-NL" sz="3200" b="1" dirty="0"/>
          </a:p>
        </p:txBody>
      </p:sp>
      <p:pic>
        <p:nvPicPr>
          <p:cNvPr id="11" name="Picture 2" descr="Afbeeldingsresultaat voor hybride warmtepo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1775" y="3314144"/>
            <a:ext cx="252030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Gerelateerde afbeelding"/>
          <p:cNvPicPr>
            <a:picLocks noChangeAspect="1" noChangeArrowheads="1"/>
          </p:cNvPicPr>
          <p:nvPr/>
        </p:nvPicPr>
        <p:blipFill>
          <a:blip r:embed="rId6" cstate="print">
            <a:extLst>
              <a:ext uri="{28A0092B-C50C-407E-A947-70E740481C1C}">
                <a14:useLocalDpi xmlns:a14="http://schemas.microsoft.com/office/drawing/2010/main" val="0"/>
              </a:ext>
            </a:extLst>
          </a:blip>
          <a:srcRect r="44244"/>
          <a:stretch>
            <a:fillRect/>
          </a:stretch>
        </p:blipFill>
        <p:spPr bwMode="auto">
          <a:xfrm>
            <a:off x="-67204" y="3314144"/>
            <a:ext cx="2766996"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sidenso.nl/uploads/images/website/Collector%20op%20da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99325" y="3314144"/>
            <a:ext cx="1830388"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Afbeelding 12"/>
          <p:cNvPicPr>
            <a:picLocks noChangeAspect="1" noChangeArrowheads="1"/>
          </p:cNvPicPr>
          <p:nvPr/>
        </p:nvPicPr>
        <p:blipFill>
          <a:blip r:embed="rId8" cstate="print">
            <a:extLst>
              <a:ext uri="{28A0092B-C50C-407E-A947-70E740481C1C}">
                <a14:useLocalDpi xmlns:a14="http://schemas.microsoft.com/office/drawing/2010/main" val="0"/>
              </a:ext>
            </a:extLst>
          </a:blip>
          <a:srcRect l="9673" r="5711" b="9851"/>
          <a:stretch>
            <a:fillRect/>
          </a:stretch>
        </p:blipFill>
        <p:spPr bwMode="auto">
          <a:xfrm>
            <a:off x="5364163" y="3314144"/>
            <a:ext cx="1889125"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hthoek 15">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8" name="Picture 2" descr="Afbeeldingsresultaat voor leiderdorp log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59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sp>
        <p:nvSpPr>
          <p:cNvPr id="8" name="Tekstvak 9"/>
          <p:cNvSpPr txBox="1"/>
          <p:nvPr/>
        </p:nvSpPr>
        <p:spPr>
          <a:xfrm>
            <a:off x="323527" y="1919723"/>
            <a:ext cx="8576121" cy="8710077"/>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2800" b="1" dirty="0" smtClean="0"/>
              <a:t>Kosten</a:t>
            </a:r>
          </a:p>
          <a:p>
            <a:endParaRPr lang="nl-NL" sz="2800" b="1" dirty="0"/>
          </a:p>
          <a:p>
            <a:pPr marL="457200" indent="-457200">
              <a:buFont typeface="Arial" panose="020B0604020202020204" pitchFamily="34" charset="0"/>
              <a:buChar char="•"/>
            </a:pPr>
            <a:r>
              <a:rPr lang="nl-NL" sz="2800" dirty="0"/>
              <a:t>Hybride warmtepomp </a:t>
            </a:r>
            <a:r>
              <a:rPr lang="nl-NL" sz="2400" dirty="0" smtClean="0"/>
              <a:t/>
            </a:r>
            <a:br>
              <a:rPr lang="nl-NL" sz="2400" dirty="0" smtClean="0"/>
            </a:br>
            <a:r>
              <a:rPr lang="nl-NL" sz="2400" i="1" dirty="0" smtClean="0"/>
              <a:t>€ 4.000,- tot € 4.500,- </a:t>
            </a:r>
          </a:p>
          <a:p>
            <a:pPr marL="457200" indent="-457200">
              <a:buFont typeface="Arial" panose="020B0604020202020204" pitchFamily="34" charset="0"/>
              <a:buChar char="•"/>
            </a:pPr>
            <a:r>
              <a:rPr lang="nl-NL" sz="2800" dirty="0" smtClean="0"/>
              <a:t>Lucht/water warmtepomp</a:t>
            </a:r>
          </a:p>
          <a:p>
            <a:pPr lvl="1"/>
            <a:r>
              <a:rPr lang="nl-NL" sz="2400" i="1" dirty="0"/>
              <a:t>€ </a:t>
            </a:r>
            <a:r>
              <a:rPr lang="nl-NL" sz="2400" i="1" dirty="0" smtClean="0"/>
              <a:t>8.000</a:t>
            </a:r>
            <a:r>
              <a:rPr lang="nl-NL" sz="2400" i="1" dirty="0"/>
              <a:t>,- tot € </a:t>
            </a:r>
            <a:r>
              <a:rPr lang="nl-NL" sz="2400" i="1" dirty="0" smtClean="0"/>
              <a:t>11.000</a:t>
            </a:r>
            <a:r>
              <a:rPr lang="nl-NL" sz="2400" i="1" dirty="0"/>
              <a:t>,-</a:t>
            </a:r>
          </a:p>
          <a:p>
            <a:pPr marL="457200" indent="-457200">
              <a:buFont typeface="Arial" panose="020B0604020202020204" pitchFamily="34" charset="0"/>
              <a:buChar char="•"/>
            </a:pPr>
            <a:r>
              <a:rPr lang="nl-NL" sz="2800" dirty="0" smtClean="0"/>
              <a:t>Grond/water warmtepomp</a:t>
            </a:r>
          </a:p>
          <a:p>
            <a:pPr lvl="1"/>
            <a:r>
              <a:rPr lang="nl-NL" sz="2400" i="1" dirty="0"/>
              <a:t>€ </a:t>
            </a:r>
            <a:r>
              <a:rPr lang="nl-NL" sz="2400" i="1" dirty="0" smtClean="0"/>
              <a:t>18.000</a:t>
            </a:r>
            <a:r>
              <a:rPr lang="nl-NL" sz="2400" i="1" dirty="0"/>
              <a:t>,- tot € </a:t>
            </a:r>
            <a:r>
              <a:rPr lang="nl-NL" sz="2400" i="1" dirty="0" smtClean="0"/>
              <a:t>25.000,- </a:t>
            </a:r>
          </a:p>
          <a:p>
            <a:pPr lvl="1"/>
            <a:endParaRPr lang="nl-NL" sz="2400" i="1" dirty="0"/>
          </a:p>
          <a:p>
            <a:pPr lvl="1"/>
            <a:r>
              <a:rPr lang="nl-NL" sz="2400" i="1" dirty="0" smtClean="0">
                <a:solidFill>
                  <a:srgbClr val="FF0000"/>
                </a:solidFill>
              </a:rPr>
              <a:t>Exclusief eventuele subsidie(s) ISDE </a:t>
            </a:r>
          </a:p>
          <a:p>
            <a:pPr lvl="1"/>
            <a:r>
              <a:rPr lang="nl-NL" sz="2400" i="1" dirty="0" smtClean="0">
                <a:solidFill>
                  <a:srgbClr val="FF0000"/>
                </a:solidFill>
              </a:rPr>
              <a:t>(€ 1.000,-  tot &gt; € 2.500,- )</a:t>
            </a:r>
            <a:endParaRPr lang="nl-NL" sz="2400" i="1" dirty="0">
              <a:solidFill>
                <a:srgbClr val="FF0000"/>
              </a:solidFill>
            </a:endParaRPr>
          </a:p>
          <a:p>
            <a:r>
              <a:rPr lang="nl-NL" sz="3200" b="1" dirty="0" smtClean="0"/>
              <a:t>	</a:t>
            </a:r>
            <a:endParaRPr lang="nl-NL" sz="3200" b="1" dirty="0"/>
          </a:p>
          <a:p>
            <a:r>
              <a:rPr lang="nl-NL" sz="3200" dirty="0"/>
              <a:t>	</a:t>
            </a:r>
            <a:endParaRPr lang="nl-NL" sz="3200" dirty="0" smtClean="0"/>
          </a:p>
          <a:p>
            <a:r>
              <a:rPr lang="nl-NL" sz="3200" b="1" dirty="0"/>
              <a:t>	</a:t>
            </a:r>
            <a:endParaRPr lang="nl-NL" sz="3200" b="1" dirty="0" smtClean="0"/>
          </a:p>
          <a:p>
            <a:endParaRPr lang="nl-NL" sz="3200" b="1" dirty="0"/>
          </a:p>
          <a:p>
            <a:r>
              <a:rPr lang="nl-NL" sz="3200" b="1" dirty="0" smtClean="0"/>
              <a:t>	</a:t>
            </a:r>
            <a:endParaRPr lang="nl-NL" sz="3200" b="1" dirty="0"/>
          </a:p>
          <a:p>
            <a:endParaRPr lang="nl-NL" sz="3200" b="1" dirty="0" smtClean="0"/>
          </a:p>
          <a:p>
            <a:endParaRPr lang="nl-NL" sz="3200" b="1" dirty="0" smtClean="0"/>
          </a:p>
          <a:p>
            <a:endParaRPr lang="nl-NL" sz="3200" b="1" dirty="0"/>
          </a:p>
        </p:txBody>
      </p:sp>
      <p:pic>
        <p:nvPicPr>
          <p:cNvPr id="9" name="Afbeelding 8"/>
          <p:cNvPicPr/>
          <p:nvPr/>
        </p:nvPicPr>
        <p:blipFill>
          <a:blip r:embed="rId4">
            <a:extLst>
              <a:ext uri="{BEBA8EAE-BF5A-486C-A8C5-ECC9F3942E4B}">
                <a14:imgProps xmlns:a14="http://schemas.microsoft.com/office/drawing/2010/main">
                  <a14:imgLayer r:embed="rId5">
                    <a14:imgEffect>
                      <a14:backgroundRemoval t="2602" b="96035" l="2341" r="95059">
                        <a14:foregroundMark x1="2341" y1="4337" x2="2471" y2="78686"/>
                        <a14:foregroundMark x1="8713" y1="16605" x2="15605" y2="20446"/>
                        <a14:foregroundMark x1="33940" y1="33829" x2="34200" y2="6072"/>
                        <a14:foregroundMark x1="26138" y1="88600" x2="26398" y2="92565"/>
                        <a14:foregroundMark x1="59298" y1="54399" x2="94668" y2="54523"/>
                        <a14:foregroundMark x1="94018" y1="58612" x2="94408" y2="54647"/>
                        <a14:foregroundMark x1="95059" y1="55143" x2="79194" y2="54895"/>
                        <a14:foregroundMark x1="77373" y1="96035" x2="80884" y2="94300"/>
                        <a14:foregroundMark x1="11313" y1="2974" x2="13004" y2="2602"/>
                        <a14:foregroundMark x1="53186" y1="88228" x2="53186" y2="58116"/>
                        <a14:foregroundMark x1="56177" y1="58984" x2="74122" y2="76952"/>
                        <a14:foregroundMark x1="61769" y1="85254" x2="67360" y2="70260"/>
                        <a14:foregroundMark x1="58778" y1="73110" x2="58518" y2="61834"/>
                        <a14:backgroundMark x1="34070" y1="51425" x2="33940" y2="34077"/>
                        <a14:backgroundMark x1="46944" y1="51177" x2="54226" y2="51797"/>
                        <a14:backgroundMark x1="53446" y1="52169" x2="53576" y2="54151"/>
                        <a14:backgroundMark x1="58908" y1="54151" x2="98570" y2="54647"/>
                        <a14:backgroundMark x1="1300" y1="79430" x2="1951" y2="1611"/>
                        <a14:backgroundMark x1="37061" y1="33086" x2="36541" y2="1040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652120" y="3212976"/>
            <a:ext cx="3282604" cy="3445540"/>
          </a:xfrm>
          <a:prstGeom prst="rect">
            <a:avLst/>
          </a:prstGeom>
          <a:noFill/>
          <a:ln>
            <a:noFill/>
          </a:ln>
        </p:spPr>
      </p:pic>
      <p:sp>
        <p:nvSpPr>
          <p:cNvPr id="10" name="Rechthoek 9">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1" name="Picture 2" descr="Afbeeldingsresultaat voor leiderdorp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536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graphicFrame>
        <p:nvGraphicFramePr>
          <p:cNvPr id="3" name="Tabel 2"/>
          <p:cNvGraphicFramePr>
            <a:graphicFrameLocks noGrp="1"/>
          </p:cNvGraphicFramePr>
          <p:nvPr>
            <p:extLst/>
          </p:nvPr>
        </p:nvGraphicFramePr>
        <p:xfrm>
          <a:off x="451407" y="2276872"/>
          <a:ext cx="8225048" cy="3757454"/>
        </p:xfrm>
        <a:graphic>
          <a:graphicData uri="http://schemas.openxmlformats.org/drawingml/2006/table">
            <a:tbl>
              <a:tblPr firstRow="1" firstCol="1" bandRow="1">
                <a:tableStyleId>{2D5ABB26-0587-4C30-8999-92F81FD0307C}</a:tableStyleId>
              </a:tblPr>
              <a:tblGrid>
                <a:gridCol w="4984689"/>
                <a:gridCol w="1752017"/>
                <a:gridCol w="1488342"/>
              </a:tblGrid>
              <a:tr h="892954">
                <a:tc>
                  <a:txBody>
                    <a:bodyPr/>
                    <a:lstStyle/>
                    <a:p>
                      <a:pPr marL="0" marR="0" indent="0" algn="l" defTabSz="914400" rtl="0" eaLnBrk="1" fontAlgn="auto" latinLnBrk="0" hangingPunct="1">
                        <a:lnSpc>
                          <a:spcPct val="115000"/>
                        </a:lnSpc>
                        <a:spcBef>
                          <a:spcPts val="1000"/>
                        </a:spcBef>
                        <a:spcAft>
                          <a:spcPts val="0"/>
                        </a:spcAft>
                        <a:buClrTx/>
                        <a:buSzTx/>
                        <a:buFontTx/>
                        <a:buNone/>
                        <a:tabLst/>
                        <a:defRPr/>
                      </a:pPr>
                      <a:r>
                        <a:rPr lang="nl-NL" sz="2800" dirty="0" smtClean="0">
                          <a:effectLst/>
                        </a:rPr>
                        <a:t>Kleine maatregelen</a:t>
                      </a:r>
                    </a:p>
                    <a:p>
                      <a:pPr>
                        <a:lnSpc>
                          <a:spcPct val="115000"/>
                        </a:lnSpc>
                        <a:spcBef>
                          <a:spcPts val="1000"/>
                        </a:spcBef>
                        <a:spcAft>
                          <a:spcPts val="0"/>
                        </a:spcAft>
                      </a:pPr>
                      <a:endParaRPr lang="nl-NL" sz="1600" dirty="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a:effectLst/>
                        </a:rPr>
                        <a:t>Terugverdientijd</a:t>
                      </a:r>
                      <a:endParaRPr lang="nl-NL" sz="160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a:effectLst/>
                        </a:rPr>
                        <a:t>Globale kosten</a:t>
                      </a:r>
                      <a:endParaRPr lang="nl-NL" sz="1600">
                        <a:solidFill>
                          <a:srgbClr val="648813"/>
                        </a:solidFill>
                        <a:effectLst/>
                        <a:latin typeface="Calibri"/>
                        <a:ea typeface="Times New Roman"/>
                        <a:cs typeface="Times New Roman"/>
                      </a:endParaRPr>
                    </a:p>
                  </a:txBody>
                  <a:tcPr marL="68580" marR="68580" marT="0" marB="0"/>
                </a:tc>
              </a:tr>
              <a:tr h="354857">
                <a:tc>
                  <a:txBody>
                    <a:bodyPr/>
                    <a:lstStyle/>
                    <a:p>
                      <a:pPr>
                        <a:lnSpc>
                          <a:spcPct val="115000"/>
                        </a:lnSpc>
                        <a:spcBef>
                          <a:spcPts val="1000"/>
                        </a:spcBef>
                        <a:spcAft>
                          <a:spcPts val="0"/>
                        </a:spcAft>
                      </a:pPr>
                      <a:r>
                        <a:rPr lang="nl-NL" sz="1600" dirty="0">
                          <a:effectLst/>
                        </a:rPr>
                        <a:t>Aanbrengen radiatorfolie en </a:t>
                      </a:r>
                      <a:r>
                        <a:rPr lang="nl-NL" sz="1600" dirty="0" smtClean="0">
                          <a:effectLst/>
                        </a:rPr>
                        <a:t>leidingisolatie</a:t>
                      </a:r>
                      <a:endParaRPr lang="nl-NL" sz="1600" dirty="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dirty="0">
                          <a:effectLst/>
                        </a:rPr>
                        <a:t>2 jaar</a:t>
                      </a:r>
                      <a:endParaRPr lang="nl-NL" sz="1600" dirty="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dirty="0">
                          <a:effectLst/>
                        </a:rPr>
                        <a:t>€ 50,-</a:t>
                      </a:r>
                      <a:endParaRPr lang="nl-NL" sz="1600" dirty="0">
                        <a:solidFill>
                          <a:srgbClr val="648813"/>
                        </a:solidFill>
                        <a:effectLst/>
                        <a:latin typeface="Calibri"/>
                        <a:ea typeface="Times New Roman"/>
                        <a:cs typeface="Times New Roman"/>
                      </a:endParaRPr>
                    </a:p>
                  </a:txBody>
                  <a:tcPr marL="68580" marR="68580" marT="0" marB="0"/>
                </a:tc>
              </a:tr>
              <a:tr h="291730">
                <a:tc>
                  <a:txBody>
                    <a:bodyPr/>
                    <a:lstStyle/>
                    <a:p>
                      <a:pPr>
                        <a:lnSpc>
                          <a:spcPct val="115000"/>
                        </a:lnSpc>
                        <a:spcBef>
                          <a:spcPts val="1000"/>
                        </a:spcBef>
                        <a:spcAft>
                          <a:spcPts val="0"/>
                        </a:spcAft>
                      </a:pPr>
                      <a:r>
                        <a:rPr lang="nl-NL" sz="1600">
                          <a:effectLst/>
                        </a:rPr>
                        <a:t>Optimaliseren kierdichting bij draaiende en vaste delen</a:t>
                      </a:r>
                      <a:endParaRPr lang="nl-NL" sz="160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a:effectLst/>
                        </a:rPr>
                        <a:t>1 tot 3 jaar</a:t>
                      </a:r>
                      <a:endParaRPr lang="nl-NL" sz="160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a:effectLst/>
                        </a:rPr>
                        <a:t>€ 100,-</a:t>
                      </a:r>
                      <a:endParaRPr lang="nl-NL" sz="1600">
                        <a:solidFill>
                          <a:srgbClr val="648813"/>
                        </a:solidFill>
                        <a:effectLst/>
                        <a:latin typeface="Calibri"/>
                        <a:ea typeface="Times New Roman"/>
                        <a:cs typeface="Times New Roman"/>
                      </a:endParaRPr>
                    </a:p>
                  </a:txBody>
                  <a:tcPr marL="68580" marR="68580" marT="0" marB="0"/>
                </a:tc>
              </a:tr>
              <a:tr h="517932">
                <a:tc>
                  <a:txBody>
                    <a:bodyPr/>
                    <a:lstStyle/>
                    <a:p>
                      <a:pPr>
                        <a:lnSpc>
                          <a:spcPct val="115000"/>
                        </a:lnSpc>
                        <a:spcBef>
                          <a:spcPts val="1000"/>
                        </a:spcBef>
                        <a:spcAft>
                          <a:spcPts val="0"/>
                        </a:spcAft>
                      </a:pPr>
                      <a:r>
                        <a:rPr lang="nl-NL" sz="1600" dirty="0">
                          <a:effectLst/>
                        </a:rPr>
                        <a:t>Pompschakelaar vloerverwarming </a:t>
                      </a:r>
                      <a:br>
                        <a:rPr lang="nl-NL" sz="1600" dirty="0">
                          <a:effectLst/>
                        </a:rPr>
                      </a:br>
                      <a:r>
                        <a:rPr lang="nl-NL" sz="1400" i="1" dirty="0">
                          <a:effectLst/>
                        </a:rPr>
                        <a:t>Wanneer vloerverwarming aanwezig is in de woning</a:t>
                      </a:r>
                      <a:endParaRPr lang="nl-NL" sz="1600" i="1" dirty="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a:effectLst/>
                        </a:rPr>
                        <a:t>1 tot 2 jaar</a:t>
                      </a:r>
                      <a:endParaRPr lang="nl-NL" sz="1600">
                        <a:solidFill>
                          <a:srgbClr val="648813"/>
                        </a:solidFill>
                        <a:effectLst/>
                        <a:latin typeface="Calibri"/>
                        <a:ea typeface="Times New Roman"/>
                        <a:cs typeface="Times New Roman"/>
                      </a:endParaRPr>
                    </a:p>
                  </a:txBody>
                  <a:tcPr marL="68580" marR="68580" marT="0" marB="0"/>
                </a:tc>
                <a:tc>
                  <a:txBody>
                    <a:bodyPr/>
                    <a:lstStyle/>
                    <a:p>
                      <a:pPr marR="213360">
                        <a:lnSpc>
                          <a:spcPct val="115000"/>
                        </a:lnSpc>
                        <a:spcBef>
                          <a:spcPts val="1000"/>
                        </a:spcBef>
                        <a:spcAft>
                          <a:spcPts val="0"/>
                        </a:spcAft>
                      </a:pPr>
                      <a:r>
                        <a:rPr lang="nl-NL" sz="1600">
                          <a:effectLst/>
                        </a:rPr>
                        <a:t>€ 60,-</a:t>
                      </a:r>
                      <a:endParaRPr lang="nl-NL" sz="1600">
                        <a:solidFill>
                          <a:srgbClr val="648813"/>
                        </a:solidFill>
                        <a:effectLst/>
                        <a:latin typeface="Calibri"/>
                        <a:ea typeface="Times New Roman"/>
                        <a:cs typeface="Times New Roman"/>
                      </a:endParaRPr>
                    </a:p>
                  </a:txBody>
                  <a:tcPr marL="68580" marR="68580" marT="0" marB="0"/>
                </a:tc>
              </a:tr>
              <a:tr h="288986">
                <a:tc>
                  <a:txBody>
                    <a:bodyPr/>
                    <a:lstStyle/>
                    <a:p>
                      <a:pPr>
                        <a:lnSpc>
                          <a:spcPct val="115000"/>
                        </a:lnSpc>
                        <a:spcBef>
                          <a:spcPts val="1000"/>
                        </a:spcBef>
                        <a:spcAft>
                          <a:spcPts val="0"/>
                        </a:spcAft>
                      </a:pPr>
                      <a:r>
                        <a:rPr lang="nl-NL" sz="1600">
                          <a:effectLst/>
                        </a:rPr>
                        <a:t>Aanschaffen brievenbusborstel met klep</a:t>
                      </a:r>
                      <a:endParaRPr lang="nl-NL" sz="160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a:effectLst/>
                        </a:rPr>
                        <a:t>1 tot 2 jaar</a:t>
                      </a:r>
                      <a:endParaRPr lang="nl-NL" sz="160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a:effectLst/>
                        </a:rPr>
                        <a:t>€ 15,-</a:t>
                      </a:r>
                      <a:endParaRPr lang="nl-NL" sz="1600">
                        <a:solidFill>
                          <a:srgbClr val="648813"/>
                        </a:solidFill>
                        <a:effectLst/>
                        <a:latin typeface="Calibri"/>
                        <a:ea typeface="Times New Roman"/>
                        <a:cs typeface="Times New Roman"/>
                      </a:endParaRPr>
                    </a:p>
                  </a:txBody>
                  <a:tcPr marL="68580" marR="68580" marT="0" marB="0"/>
                </a:tc>
              </a:tr>
              <a:tr h="596009">
                <a:tc>
                  <a:txBody>
                    <a:bodyPr/>
                    <a:lstStyle/>
                    <a:p>
                      <a:pPr>
                        <a:lnSpc>
                          <a:spcPct val="115000"/>
                        </a:lnSpc>
                        <a:spcBef>
                          <a:spcPts val="1000"/>
                        </a:spcBef>
                        <a:spcAft>
                          <a:spcPts val="0"/>
                        </a:spcAft>
                      </a:pPr>
                      <a:r>
                        <a:rPr lang="nl-NL" sz="1600">
                          <a:effectLst/>
                        </a:rPr>
                        <a:t>LED verlichting plaatsen bij punten met veel branduren of na einde levensduur</a:t>
                      </a:r>
                      <a:endParaRPr lang="nl-NL" sz="160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a:effectLst/>
                        </a:rPr>
                        <a:t>1 tot 2 jaar</a:t>
                      </a:r>
                      <a:endParaRPr lang="nl-NL" sz="160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a:effectLst/>
                        </a:rPr>
                        <a:t>p.m.</a:t>
                      </a:r>
                      <a:endParaRPr lang="nl-NL" sz="1600">
                        <a:solidFill>
                          <a:srgbClr val="648813"/>
                        </a:solidFill>
                        <a:effectLst/>
                        <a:latin typeface="Calibri"/>
                        <a:ea typeface="Times New Roman"/>
                        <a:cs typeface="Times New Roman"/>
                      </a:endParaRPr>
                    </a:p>
                  </a:txBody>
                  <a:tcPr marL="68580" marR="68580" marT="0" marB="0"/>
                </a:tc>
              </a:tr>
              <a:tr h="801948">
                <a:tc>
                  <a:txBody>
                    <a:bodyPr/>
                    <a:lstStyle/>
                    <a:p>
                      <a:pPr>
                        <a:lnSpc>
                          <a:spcPct val="115000"/>
                        </a:lnSpc>
                        <a:spcBef>
                          <a:spcPts val="1000"/>
                        </a:spcBef>
                        <a:spcAft>
                          <a:spcPts val="0"/>
                        </a:spcAft>
                      </a:pPr>
                      <a:r>
                        <a:rPr lang="nl-NL" sz="1600" dirty="0">
                          <a:effectLst/>
                        </a:rPr>
                        <a:t>Vervangen ventilatiebox met wisselstroommotor (</a:t>
                      </a:r>
                      <a:r>
                        <a:rPr lang="nl-NL" sz="1600" dirty="0" smtClean="0">
                          <a:effectLst/>
                        </a:rPr>
                        <a:t>MV-box)</a:t>
                      </a:r>
                      <a:br>
                        <a:rPr lang="nl-NL" sz="1600" dirty="0" smtClean="0">
                          <a:effectLst/>
                        </a:rPr>
                      </a:br>
                      <a:r>
                        <a:rPr lang="nl-NL" sz="1400" i="1" kern="1200" dirty="0" smtClean="0">
                          <a:effectLst/>
                        </a:rPr>
                        <a:t>Voornamelijk bij woningen vanaf  ~1980</a:t>
                      </a:r>
                      <a:endParaRPr lang="nl-NL" sz="1400" b="1" i="1" kern="1200" dirty="0">
                        <a:solidFill>
                          <a:schemeClr val="lt1"/>
                        </a:solidFill>
                        <a:effectLst/>
                        <a:latin typeface="+mn-lt"/>
                        <a:ea typeface="+mn-ea"/>
                        <a:cs typeface="+mn-cs"/>
                      </a:endParaRPr>
                    </a:p>
                  </a:txBody>
                  <a:tcPr marL="68580" marR="68580" marT="0" marB="0"/>
                </a:tc>
                <a:tc>
                  <a:txBody>
                    <a:bodyPr/>
                    <a:lstStyle/>
                    <a:p>
                      <a:pPr>
                        <a:lnSpc>
                          <a:spcPct val="115000"/>
                        </a:lnSpc>
                        <a:spcBef>
                          <a:spcPts val="1000"/>
                        </a:spcBef>
                        <a:spcAft>
                          <a:spcPts val="0"/>
                        </a:spcAft>
                      </a:pPr>
                      <a:r>
                        <a:rPr lang="nl-NL" sz="1600">
                          <a:effectLst/>
                        </a:rPr>
                        <a:t>4 tot 6 jaar</a:t>
                      </a:r>
                      <a:endParaRPr lang="nl-NL" sz="1600">
                        <a:solidFill>
                          <a:srgbClr val="648813"/>
                        </a:solidFill>
                        <a:effectLst/>
                        <a:latin typeface="Calibri"/>
                        <a:ea typeface="Times New Roman"/>
                        <a:cs typeface="Times New Roman"/>
                      </a:endParaRPr>
                    </a:p>
                  </a:txBody>
                  <a:tcPr marL="68580" marR="68580" marT="0" marB="0"/>
                </a:tc>
                <a:tc>
                  <a:txBody>
                    <a:bodyPr/>
                    <a:lstStyle/>
                    <a:p>
                      <a:pPr>
                        <a:lnSpc>
                          <a:spcPct val="115000"/>
                        </a:lnSpc>
                        <a:spcBef>
                          <a:spcPts val="1000"/>
                        </a:spcBef>
                        <a:spcAft>
                          <a:spcPts val="0"/>
                        </a:spcAft>
                      </a:pPr>
                      <a:r>
                        <a:rPr lang="nl-NL" sz="1600" dirty="0">
                          <a:effectLst/>
                        </a:rPr>
                        <a:t>€ 350,-</a:t>
                      </a:r>
                      <a:endParaRPr lang="nl-NL" sz="1600" dirty="0">
                        <a:solidFill>
                          <a:srgbClr val="648813"/>
                        </a:solidFill>
                        <a:effectLst/>
                        <a:latin typeface="Calibri"/>
                        <a:ea typeface="Times New Roman"/>
                        <a:cs typeface="Times New Roman"/>
                      </a:endParaRPr>
                    </a:p>
                  </a:txBody>
                  <a:tcPr marL="68580" marR="68580" marT="0" marB="0"/>
                </a:tc>
              </a:tr>
            </a:tbl>
          </a:graphicData>
        </a:graphic>
      </p:graphicFrame>
      <p:sp>
        <p:nvSpPr>
          <p:cNvPr id="8" name="Rechthoek 7">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9" name="Picture 2" descr="Afbeeldingsresultaat voor leiderdorp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740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print"/>
          <a:srcRect l="10632" r="12889"/>
          <a:stretch/>
        </p:blipFill>
        <p:spPr bwMode="auto">
          <a:xfrm>
            <a:off x="6232781" y="2292916"/>
            <a:ext cx="2371668" cy="2504236"/>
          </a:xfrm>
          <a:prstGeom prst="rect">
            <a:avLst/>
          </a:prstGeom>
          <a:noFill/>
          <a:ln w="9525">
            <a:noFill/>
            <a:miter lim="800000"/>
            <a:headEnd/>
            <a:tailEnd/>
          </a:ln>
          <a:effectLst/>
        </p:spPr>
      </p:pic>
      <p:sp>
        <p:nvSpPr>
          <p:cNvPr id="3074" name="Tijdelijke aanduiding voor inhoud 2"/>
          <p:cNvSpPr>
            <a:spLocks noGrp="1"/>
          </p:cNvSpPr>
          <p:nvPr>
            <p:ph idx="1"/>
          </p:nvPr>
        </p:nvSpPr>
        <p:spPr>
          <a:xfrm>
            <a:off x="737989" y="2636912"/>
            <a:ext cx="7904163" cy="4525963"/>
          </a:xfrm>
        </p:spPr>
        <p:txBody>
          <a:bodyPr>
            <a:normAutofit/>
          </a:bodyPr>
          <a:lstStyle/>
          <a:p>
            <a:r>
              <a:rPr lang="nl-NL" altLang="nl-NL" sz="2400" dirty="0"/>
              <a:t>Duurzaam (ver)bouwen</a:t>
            </a:r>
          </a:p>
          <a:p>
            <a:r>
              <a:rPr lang="nl-NL" altLang="nl-NL" sz="2400" dirty="0"/>
              <a:t>Energie besparen</a:t>
            </a:r>
          </a:p>
          <a:p>
            <a:r>
              <a:rPr lang="nl-NL" altLang="nl-NL" sz="2400" dirty="0"/>
              <a:t>Zelf duurzame energie opwekken</a:t>
            </a:r>
          </a:p>
          <a:p>
            <a:r>
              <a:rPr lang="nl-NL" altLang="nl-NL" sz="2400" dirty="0" smtClean="0"/>
              <a:t>Subsidies en regelingen</a:t>
            </a:r>
            <a:endParaRPr lang="nl-NL" altLang="nl-NL" sz="2400" dirty="0"/>
          </a:p>
          <a:p>
            <a:endParaRPr lang="nl-NL" altLang="nl-NL" sz="2400" dirty="0"/>
          </a:p>
          <a:p>
            <a:endParaRPr lang="nl-NL" altLang="nl-NL" sz="2400" dirty="0"/>
          </a:p>
          <a:p>
            <a:endParaRPr lang="nl-NL" altLang="nl-NL" sz="2400" dirty="0"/>
          </a:p>
          <a:p>
            <a:endParaRPr lang="nl-NL" altLang="nl-NL" sz="2400" dirty="0"/>
          </a:p>
          <a:p>
            <a:endParaRPr lang="nl-NL" altLang="nl-NL" sz="2400" dirty="0"/>
          </a:p>
          <a:p>
            <a:endParaRPr lang="nl-NL" altLang="nl-NL" sz="2400" dirty="0"/>
          </a:p>
        </p:txBody>
      </p:sp>
      <p:pic>
        <p:nvPicPr>
          <p:cNvPr id="3075" name="Picture 2" descr="afbee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33975"/>
            <a:ext cx="154305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7" descr="Foto: De afgelopen weken hebben de winnaars van de infraroodactie hun prijs in ontvangst genomen. Blijf ons volgen want binnenkort komen er weer nieuwe scans beschikbaar voor onze volg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350" y="5133975"/>
            <a:ext cx="23114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Afbeelding 5" descr="Y:\1. Duurzaam Bouwloket\2. Fysieke loket\4. Opdrachten 2014\14-10-21; Wijkgerichte aanpak Heemstede\5. Adviezen\WT9; Theo Esser - Bosboom Toussaintlaan 24, Heemstede\Infrarood foto\FLIR104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750" y="5137150"/>
            <a:ext cx="2519363"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https://fbcdn-sphotos-d-a.akamaihd.net/hphotos-ak-xpa1/v/t1.0-9/10952276_626607720798940_349981399813409203_n.jpg?oh=fa32b92099e208c74a91a76526358e43&amp;oe=5578CE04&amp;__gda__=1437721657_73a884b220893ee29acda6b0151c53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34113" y="5137150"/>
            <a:ext cx="2992437"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p:cNvSpPr/>
          <p:nvPr/>
        </p:nvSpPr>
        <p:spPr>
          <a:xfrm>
            <a:off x="-41275" y="0"/>
            <a:ext cx="9170988" cy="134143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4400" dirty="0"/>
              <a:t>Duurzaam Bouwloket</a:t>
            </a:r>
          </a:p>
        </p:txBody>
      </p:sp>
      <p:cxnSp>
        <p:nvCxnSpPr>
          <p:cNvPr id="10" name="Rechte verbindingslijn 9"/>
          <p:cNvCxnSpPr/>
          <p:nvPr/>
        </p:nvCxnSpPr>
        <p:spPr>
          <a:xfrm>
            <a:off x="-108520" y="5133975"/>
            <a:ext cx="9289032" cy="2321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hthoek 2"/>
          <p:cNvSpPr/>
          <p:nvPr/>
        </p:nvSpPr>
        <p:spPr>
          <a:xfrm>
            <a:off x="63623" y="1764193"/>
            <a:ext cx="6956649" cy="523220"/>
          </a:xfrm>
          <a:prstGeom prst="rect">
            <a:avLst/>
          </a:prstGeom>
        </p:spPr>
        <p:txBody>
          <a:bodyPr wrap="none">
            <a:spAutoFit/>
          </a:bodyPr>
          <a:lstStyle/>
          <a:p>
            <a:pPr algn="ctr">
              <a:defRPr/>
            </a:pPr>
            <a:r>
              <a:rPr lang="nl-NL" sz="2800" dirty="0"/>
              <a:t>Voor onafhankelijke informatie en advies over:</a:t>
            </a:r>
            <a:endParaRPr lang="nl-NL" sz="2000" dirty="0"/>
          </a:p>
        </p:txBody>
      </p:sp>
    </p:spTree>
    <p:extLst>
      <p:ext uri="{BB962C8B-B14F-4D97-AF65-F5344CB8AC3E}">
        <p14:creationId xmlns:p14="http://schemas.microsoft.com/office/powerpoint/2010/main" val="76084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kstvak 2"/>
          <p:cNvSpPr txBox="1">
            <a:spLocks noChangeArrowheads="1"/>
          </p:cNvSpPr>
          <p:nvPr/>
        </p:nvSpPr>
        <p:spPr bwMode="auto">
          <a:xfrm>
            <a:off x="1139702" y="3140968"/>
            <a:ext cx="66466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5400" b="1" dirty="0">
                <a:latin typeface="Arial" charset="0"/>
              </a:rPr>
              <a:t>Vragen?</a:t>
            </a:r>
            <a:endParaRPr lang="nl-NL" altLang="nl-NL" sz="5400" dirty="0">
              <a:latin typeface="Arial" charset="0"/>
            </a:endParaRPr>
          </a:p>
        </p:txBody>
      </p:sp>
      <p:sp>
        <p:nvSpPr>
          <p:cNvPr id="9" name="Tijdelijke aanduiding voor inhoud 2"/>
          <p:cNvSpPr txBox="1">
            <a:spLocks/>
          </p:cNvSpPr>
          <p:nvPr/>
        </p:nvSpPr>
        <p:spPr>
          <a:xfrm>
            <a:off x="827584" y="4935974"/>
            <a:ext cx="8229600" cy="24091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400" b="1" dirty="0" smtClean="0"/>
              <a:t>www.duurzaambouwloket.nl</a:t>
            </a:r>
            <a:r>
              <a:rPr lang="nl-NL" sz="2400" dirty="0" smtClean="0"/>
              <a:t/>
            </a:r>
            <a:br>
              <a:rPr lang="nl-NL" sz="2400" dirty="0" smtClean="0"/>
            </a:br>
            <a:r>
              <a:rPr lang="nl-NL" sz="2400" dirty="0" smtClean="0"/>
              <a:t>info@duurzaambouwloket.nl</a:t>
            </a:r>
            <a:br>
              <a:rPr lang="nl-NL" sz="2400" dirty="0" smtClean="0"/>
            </a:br>
            <a:r>
              <a:rPr lang="nl-NL" sz="2400" dirty="0" smtClean="0"/>
              <a:t/>
            </a:r>
            <a:br>
              <a:rPr lang="nl-NL" sz="2400" dirty="0" smtClean="0"/>
            </a:br>
            <a:r>
              <a:rPr lang="nl-NL" sz="2000" dirty="0" smtClean="0"/>
              <a:t>www.facebook.com/DuurzaamBouwloket</a:t>
            </a:r>
            <a:r>
              <a:rPr lang="nl-NL" sz="2000" dirty="0"/>
              <a:t/>
            </a:r>
            <a:br>
              <a:rPr lang="nl-NL" sz="2000" dirty="0"/>
            </a:br>
            <a:r>
              <a:rPr lang="nl-NL" sz="2000" dirty="0" smtClean="0"/>
              <a:t>www.twitter.com/Dubo_Loket</a:t>
            </a:r>
            <a:endParaRPr lang="nl-NL" sz="2000" dirty="0"/>
          </a:p>
          <a:p>
            <a:pPr marL="0" indent="0" algn="ctr">
              <a:buFont typeface="Arial" panose="020B0604020202020204" pitchFamily="34" charset="0"/>
              <a:buNone/>
            </a:pPr>
            <a:r>
              <a:rPr lang="nl-NL" dirty="0" smtClean="0"/>
              <a:t> </a:t>
            </a:r>
            <a:endParaRPr lang="nl-NL" dirty="0"/>
          </a:p>
        </p:txBody>
      </p:sp>
      <p:pic>
        <p:nvPicPr>
          <p:cNvPr id="10" name="Afbeelding 9" descr="facebook">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a:off x="258948" y="5980092"/>
            <a:ext cx="345184" cy="345184"/>
          </a:xfrm>
          <a:prstGeom prst="rect">
            <a:avLst/>
          </a:prstGeom>
          <a:noFill/>
          <a:ln>
            <a:noFill/>
          </a:ln>
        </p:spPr>
      </p:pic>
      <p:pic>
        <p:nvPicPr>
          <p:cNvPr id="11" name="Afbeelding 10" descr="Twitter">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a:off x="251520" y="6366777"/>
            <a:ext cx="380336" cy="302106"/>
          </a:xfrm>
          <a:prstGeom prst="rect">
            <a:avLst/>
          </a:prstGeom>
          <a:noFill/>
          <a:ln>
            <a:noFill/>
          </a:ln>
        </p:spPr>
      </p:pic>
      <p:pic>
        <p:nvPicPr>
          <p:cNvPr id="12" name="Picture 2" descr="http://www.schoolplaten.com/kleurplaat-post-enveloppe-dm1017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2" y="5224006"/>
            <a:ext cx="936104" cy="6627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7" cstate="print"/>
          <a:srcRect/>
          <a:stretch>
            <a:fillRect/>
          </a:stretch>
        </p:blipFill>
        <p:spPr bwMode="auto">
          <a:xfrm>
            <a:off x="7014875" y="245025"/>
            <a:ext cx="1559833" cy="1259623"/>
          </a:xfrm>
          <a:prstGeom prst="rect">
            <a:avLst/>
          </a:prstGeom>
          <a:noFill/>
          <a:ln w="9525">
            <a:noFill/>
            <a:miter lim="800000"/>
            <a:headEnd/>
            <a:tailEnd/>
          </a:ln>
          <a:effectLst/>
        </p:spPr>
      </p:pic>
      <p:sp>
        <p:nvSpPr>
          <p:cNvPr id="13" name="Rechthoek 12">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5" name="Picture 2" descr="Afbeeldingsresultaat voor leiderdorp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734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18436" y="0"/>
            <a:ext cx="9244263" cy="6858000"/>
          </a:xfrm>
          <a:prstGeom prst="rect">
            <a:avLst/>
          </a:prstGeom>
        </p:spPr>
      </p:pic>
      <p:sp>
        <p:nvSpPr>
          <p:cNvPr id="9" name="Shape 42">
            <a:extLst>
              <a:ext uri="{FF2B5EF4-FFF2-40B4-BE49-F238E27FC236}">
                <a16:creationId xmlns="" xmlns:a16="http://schemas.microsoft.com/office/drawing/2014/main" id="{E731D9E7-D851-4548-99B8-AD2988513F3E}"/>
              </a:ext>
            </a:extLst>
          </p:cNvPr>
          <p:cNvSpPr/>
          <p:nvPr/>
        </p:nvSpPr>
        <p:spPr>
          <a:xfrm>
            <a:off x="4499992" y="3284984"/>
            <a:ext cx="4196663" cy="1875514"/>
          </a:xfrm>
          <a:prstGeom prst="rect">
            <a:avLst/>
          </a:prstGeom>
          <a:ln w="12700">
            <a:miter lim="400000"/>
          </a:ln>
          <a:extLst>
            <a:ext uri="{C572A759-6A51-4108-AA02-DFA0A04FC94B}">
              <ma14:wrappingTextBoxFlag xmlns:ma14="http://schemas.microsoft.com/office/mac/drawingml/2011/main" xmlns="" val="1"/>
            </a:ext>
          </a:extLst>
        </p:spPr>
        <p:txBody>
          <a:bodyPr wrap="none" lIns="14288" tIns="14288" rIns="14288" bIns="14288" anchor="ctr">
            <a:spAutoFit/>
          </a:bodyPr>
          <a:lstStyle/>
          <a:p>
            <a:pPr lvl="0" algn="ctr">
              <a:defRPr sz="1800">
                <a:solidFill>
                  <a:srgbClr val="000000"/>
                </a:solidFill>
              </a:defRPr>
            </a:pPr>
            <a:r>
              <a:rPr lang="nl-NL" sz="8800" b="1" dirty="0" smtClean="0">
                <a:latin typeface="Museo Sans 700" charset="0"/>
                <a:ea typeface="Museo Sans 700" charset="0"/>
                <a:cs typeface="Museo Sans 700" charset="0"/>
              </a:rPr>
              <a:t>~38</a:t>
            </a:r>
            <a:r>
              <a:rPr sz="8800" b="1" dirty="0" smtClean="0">
                <a:latin typeface="Museo Sans 700" charset="0"/>
                <a:ea typeface="Museo Sans 700" charset="0"/>
                <a:cs typeface="Museo Sans 700" charset="0"/>
              </a:rPr>
              <a:t>%</a:t>
            </a:r>
            <a:r>
              <a:rPr sz="3200" b="1" dirty="0" smtClean="0">
                <a:latin typeface="Museo Sans 700" charset="0"/>
                <a:ea typeface="Museo Sans 700" charset="0"/>
                <a:cs typeface="Museo Sans 700" charset="0"/>
              </a:rPr>
              <a:t> </a:t>
            </a:r>
            <a:endParaRPr sz="3200" b="1" dirty="0">
              <a:latin typeface="Museo Sans 700" charset="0"/>
              <a:ea typeface="Museo Sans 700" charset="0"/>
              <a:cs typeface="Museo Sans 700" charset="0"/>
            </a:endParaRPr>
          </a:p>
          <a:p>
            <a:pPr lvl="0" algn="ctr">
              <a:defRPr sz="1800">
                <a:solidFill>
                  <a:srgbClr val="000000"/>
                </a:solidFill>
              </a:defRPr>
            </a:pPr>
            <a:r>
              <a:rPr lang="nl-NL" sz="3200" dirty="0">
                <a:latin typeface="Museo Sans 500" charset="0"/>
                <a:ea typeface="Museo Sans 500" charset="0"/>
                <a:cs typeface="Museo Sans 500" charset="0"/>
              </a:rPr>
              <a:t>Energielabel D of </a:t>
            </a:r>
            <a:r>
              <a:rPr lang="nl-NL" sz="3200" dirty="0" smtClean="0">
                <a:latin typeface="Museo Sans 500" charset="0"/>
                <a:ea typeface="Museo Sans 500" charset="0"/>
                <a:cs typeface="Museo Sans 500" charset="0"/>
              </a:rPr>
              <a:t>lager</a:t>
            </a:r>
            <a:endParaRPr sz="3200" dirty="0">
              <a:latin typeface="Museo Sans 500" charset="0"/>
              <a:ea typeface="Museo Sans 500" charset="0"/>
              <a:cs typeface="Museo Sans 500" charset="0"/>
            </a:endParaRPr>
          </a:p>
        </p:txBody>
      </p:sp>
    </p:spTree>
    <p:extLst>
      <p:ext uri="{BB962C8B-B14F-4D97-AF65-F5344CB8AC3E}">
        <p14:creationId xmlns:p14="http://schemas.microsoft.com/office/powerpoint/2010/main" val="1422675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630064" y="1700808"/>
            <a:ext cx="7272337" cy="4524315"/>
          </a:xfrm>
          <a:prstGeom prst="rect">
            <a:avLst/>
          </a:prstGeom>
          <a:noFill/>
        </p:spPr>
        <p:txBody>
          <a:bodyPr>
            <a:spAutoFit/>
          </a:bodyPr>
          <a:lstStyle/>
          <a:p>
            <a:pPr>
              <a:defRPr/>
            </a:pPr>
            <a:r>
              <a:rPr lang="nl-NL" b="1" dirty="0"/>
              <a:t>Anticiperen op verhoogde kwaliteitseisen in de toekomst!!!</a:t>
            </a:r>
          </a:p>
          <a:p>
            <a:pPr>
              <a:defRPr/>
            </a:pPr>
            <a:endParaRPr lang="nl-NL" dirty="0"/>
          </a:p>
          <a:p>
            <a:pPr>
              <a:defRPr/>
            </a:pPr>
            <a:r>
              <a:rPr lang="nl-NL" dirty="0"/>
              <a:t>Bestaande bouw	: Alle woningen in NL na 2050 </a:t>
            </a:r>
            <a:r>
              <a:rPr lang="nl-NL" dirty="0" err="1" smtClean="0"/>
              <a:t>aardgasloos</a:t>
            </a:r>
            <a:r>
              <a:rPr lang="nl-NL" dirty="0" smtClean="0"/>
              <a:t>!</a:t>
            </a:r>
            <a:r>
              <a:rPr lang="nl-NL" dirty="0"/>
              <a:t/>
            </a:r>
            <a:br>
              <a:rPr lang="nl-NL" dirty="0"/>
            </a:br>
            <a:r>
              <a:rPr lang="nl-NL" dirty="0"/>
              <a:t/>
            </a:r>
            <a:br>
              <a:rPr lang="nl-NL" dirty="0"/>
            </a:br>
            <a:r>
              <a:rPr lang="nl-NL" dirty="0"/>
              <a:t>Nieuwbouw	: Huidige EPC : 0,4 ( = minimale eis</a:t>
            </a:r>
            <a:r>
              <a:rPr lang="nl-NL" dirty="0" smtClean="0"/>
              <a:t>)</a:t>
            </a:r>
            <a:br>
              <a:rPr lang="nl-NL" dirty="0" smtClean="0"/>
            </a:br>
            <a:r>
              <a:rPr lang="nl-NL" dirty="0" smtClean="0"/>
              <a:t> 		 </a:t>
            </a:r>
            <a:r>
              <a:rPr lang="nl-NL" dirty="0"/>
              <a:t>(EPC = </a:t>
            </a:r>
            <a:r>
              <a:rPr lang="nl-NL" dirty="0" smtClean="0"/>
              <a:t>energieprestatie coëfficiënt) </a:t>
            </a:r>
            <a:endParaRPr lang="nl-NL" dirty="0" smtClean="0"/>
          </a:p>
          <a:p>
            <a:pPr>
              <a:defRPr/>
            </a:pPr>
            <a:endParaRPr lang="nl-NL" dirty="0"/>
          </a:p>
          <a:p>
            <a:pPr>
              <a:defRPr/>
            </a:pPr>
            <a:r>
              <a:rPr lang="nl-NL" dirty="0" smtClean="0"/>
              <a:t> 		 Na </a:t>
            </a:r>
            <a:r>
              <a:rPr lang="nl-NL" dirty="0"/>
              <a:t>2020 </a:t>
            </a:r>
            <a:r>
              <a:rPr lang="nl-NL" dirty="0" smtClean="0"/>
              <a:t>BENG-norm!</a:t>
            </a:r>
            <a:endParaRPr lang="nl-NL" dirty="0"/>
          </a:p>
          <a:p>
            <a:pPr>
              <a:defRPr/>
            </a:pPr>
            <a:endParaRPr lang="nl-NL" dirty="0"/>
          </a:p>
          <a:p>
            <a:pPr>
              <a:defRPr/>
            </a:pPr>
            <a:r>
              <a:rPr lang="nl-NL" dirty="0"/>
              <a:t/>
            </a:r>
            <a:br>
              <a:rPr lang="nl-NL" dirty="0"/>
            </a:br>
            <a:r>
              <a:rPr lang="nl-NL" dirty="0"/>
              <a:t/>
            </a:r>
            <a:br>
              <a:rPr lang="nl-NL" dirty="0"/>
            </a:br>
            <a:r>
              <a:rPr lang="nl-NL" dirty="0"/>
              <a:t/>
            </a:r>
            <a:br>
              <a:rPr lang="nl-NL" dirty="0"/>
            </a:br>
            <a:endParaRPr lang="nl-NL" dirty="0"/>
          </a:p>
          <a:p>
            <a:pPr>
              <a:defRPr/>
            </a:pPr>
            <a:endParaRPr lang="nl-NL" dirty="0"/>
          </a:p>
          <a:p>
            <a:pPr>
              <a:defRPr/>
            </a:pPr>
            <a:endParaRPr lang="nl-NL" dirty="0"/>
          </a:p>
          <a:p>
            <a:pPr>
              <a:defRPr/>
            </a:pPr>
            <a:endParaRPr lang="nl-NL" dirty="0"/>
          </a:p>
        </p:txBody>
      </p:sp>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9768"/>
            <a:ext cx="9176573"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hthoek 9">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1" name="Picture 2" descr="Afbeeldingsresultaat voor leiderdorp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344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 xmlns:a16="http://schemas.microsoft.com/office/drawing/2014/main" id="{A2FAFFC3-4F17-453D-9252-1B5DAD080DEC}"/>
              </a:ext>
            </a:extLst>
          </p:cNvPr>
          <p:cNvSpPr/>
          <p:nvPr/>
        </p:nvSpPr>
        <p:spPr>
          <a:xfrm>
            <a:off x="395536" y="1772816"/>
            <a:ext cx="8064896" cy="223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Picture 2" descr="Afbeeldingsresultaat voor energierekening">
            <a:extLst>
              <a:ext uri="{FF2B5EF4-FFF2-40B4-BE49-F238E27FC236}">
                <a16:creationId xmlns="" xmlns:a16="http://schemas.microsoft.com/office/drawing/2014/main" id="{60039A7A-E29B-4A0E-AC41-9050CCF1F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9613">
            <a:off x="4489247" y="1899600"/>
            <a:ext cx="3513219" cy="19818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 xmlns:a16="http://schemas.microsoft.com/office/drawing/2014/main" id="{265A5895-AC8D-4B20-99DE-BD5150458B1C}"/>
              </a:ext>
            </a:extLst>
          </p:cNvPr>
          <p:cNvPicPr>
            <a:picLocks noChangeAspect="1" noChangeArrowheads="1"/>
          </p:cNvPicPr>
          <p:nvPr/>
        </p:nvPicPr>
        <p:blipFill>
          <a:blip r:embed="rId4" cstate="print"/>
          <a:srcRect/>
          <a:stretch>
            <a:fillRect/>
          </a:stretch>
        </p:blipFill>
        <p:spPr bwMode="auto">
          <a:xfrm>
            <a:off x="7014875" y="245025"/>
            <a:ext cx="1559833" cy="1259623"/>
          </a:xfrm>
          <a:prstGeom prst="rect">
            <a:avLst/>
          </a:prstGeom>
          <a:noFill/>
          <a:ln w="9525">
            <a:noFill/>
            <a:miter lim="800000"/>
            <a:headEnd/>
            <a:tailEnd/>
          </a:ln>
          <a:effectLst/>
        </p:spPr>
      </p:pic>
      <p:graphicFrame>
        <p:nvGraphicFramePr>
          <p:cNvPr id="5" name="Object 4"/>
          <p:cNvGraphicFramePr>
            <a:graphicFrameLocks noChangeAspect="1"/>
          </p:cNvGraphicFramePr>
          <p:nvPr>
            <p:extLst>
              <p:ext uri="{D42A27DB-BD31-4B8C-83A1-F6EECF244321}">
                <p14:modId xmlns:p14="http://schemas.microsoft.com/office/powerpoint/2010/main" val="1928506210"/>
              </p:ext>
            </p:extLst>
          </p:nvPr>
        </p:nvGraphicFramePr>
        <p:xfrm>
          <a:off x="683568" y="4221088"/>
          <a:ext cx="8201025" cy="2255837"/>
        </p:xfrm>
        <a:graphic>
          <a:graphicData uri="http://schemas.openxmlformats.org/presentationml/2006/ole">
            <mc:AlternateContent xmlns:mc="http://schemas.openxmlformats.org/markup-compatibility/2006">
              <mc:Choice xmlns:v="urn:schemas-microsoft-com:vml" Requires="v">
                <p:oleObj spid="_x0000_s14367" name="Werkblad" r:id="rId5" imgW="4362550" imgH="1200150" progId="Excel.Sheet.12">
                  <p:embed/>
                </p:oleObj>
              </mc:Choice>
              <mc:Fallback>
                <p:oleObj name="Werkblad" r:id="rId5" imgW="4362550" imgH="1200150" progId="Excel.Sheet.12">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4221088"/>
                        <a:ext cx="8201025"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kstvak 8"/>
          <p:cNvSpPr txBox="1"/>
          <p:nvPr/>
        </p:nvSpPr>
        <p:spPr>
          <a:xfrm>
            <a:off x="683567" y="1772816"/>
            <a:ext cx="3548261" cy="1569660"/>
          </a:xfrm>
          <a:prstGeom prst="rect">
            <a:avLst/>
          </a:prstGeom>
          <a:noFill/>
        </p:spPr>
        <p:txBody>
          <a:bodyPr wrap="square" rtlCol="0">
            <a:spAutoFit/>
          </a:bodyPr>
          <a:lstStyle/>
          <a:p>
            <a:r>
              <a:rPr lang="nl-NL" sz="2400" dirty="0" smtClean="0"/>
              <a:t>Een gemiddeld Nederlands huishouden geeft maandelijks circa € 150,- uit aan gas en elektra.</a:t>
            </a:r>
            <a:endParaRPr lang="nl-NL" sz="2400" dirty="0"/>
          </a:p>
        </p:txBody>
      </p:sp>
      <p:sp>
        <p:nvSpPr>
          <p:cNvPr id="10" name="Rechthoek 9">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2" name="Picture 2" descr="Afbeeldingsresultaat voor leiderdorp logo"/>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753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21652" y="1739667"/>
            <a:ext cx="4575175" cy="5118333"/>
          </a:xfrm>
        </p:spPr>
      </p:pic>
      <p:sp>
        <p:nvSpPr>
          <p:cNvPr id="5" name="Rectangle 4"/>
          <p:cNvSpPr>
            <a:spLocks/>
          </p:cNvSpPr>
          <p:nvPr/>
        </p:nvSpPr>
        <p:spPr bwMode="auto">
          <a:xfrm>
            <a:off x="4955711" y="2193345"/>
            <a:ext cx="3839946" cy="410369"/>
          </a:xfrm>
          <a:prstGeom prst="rect">
            <a:avLst/>
          </a:prstGeom>
          <a:noFill/>
          <a:ln>
            <a:noFill/>
          </a:ln>
          <a:extLst/>
        </p:spPr>
        <p:txBody>
          <a:bodyPr wrap="square" lIns="0" tIns="0" rIns="0" bIns="0" anchor="ctr">
            <a:spAutoFit/>
          </a:bodyPr>
          <a:lstStyle/>
          <a:p>
            <a:pPr algn="ctr" defTabSz="1714500">
              <a:lnSpc>
                <a:spcPts val="3188"/>
              </a:lnSpc>
              <a:defRPr/>
            </a:pPr>
            <a:r>
              <a:rPr lang="en-US" sz="3600" b="1" spc="188" dirty="0" smtClean="0">
                <a:latin typeface="Museo Sans 700" charset="0"/>
                <a:ea typeface="Museo Sans 700" charset="0"/>
                <a:cs typeface="Museo Sans 700" charset="0"/>
                <a:sym typeface="Bebas Neue" charset="0"/>
              </a:rPr>
              <a:t>2050</a:t>
            </a:r>
            <a:r>
              <a:rPr lang="en-US" sz="2800" b="1" spc="188" dirty="0" smtClean="0">
                <a:latin typeface="Museo Sans 700" charset="0"/>
                <a:ea typeface="Museo Sans 700" charset="0"/>
                <a:cs typeface="Museo Sans 700" charset="0"/>
                <a:sym typeface="Bebas Neue" charset="0"/>
              </a:rPr>
              <a:t> </a:t>
            </a:r>
            <a:r>
              <a:rPr lang="en-US" sz="2800" b="1" spc="188" dirty="0" err="1" smtClean="0">
                <a:latin typeface="Museo Sans 700" charset="0"/>
                <a:ea typeface="Museo Sans 700" charset="0"/>
                <a:cs typeface="Museo Sans 700" charset="0"/>
                <a:sym typeface="Bebas Neue" charset="0"/>
              </a:rPr>
              <a:t>aardgasvrij</a:t>
            </a:r>
            <a:r>
              <a:rPr lang="en-US" sz="2800" b="1" spc="188" dirty="0" smtClean="0">
                <a:latin typeface="Museo Sans 700" charset="0"/>
                <a:ea typeface="Museo Sans 700" charset="0"/>
                <a:cs typeface="Museo Sans 700" charset="0"/>
                <a:sym typeface="Bebas Neue" charset="0"/>
              </a:rPr>
              <a:t>?</a:t>
            </a:r>
            <a:endParaRPr lang="en-US" sz="2800" b="1" spc="188" dirty="0">
              <a:latin typeface="Museo Sans 700" charset="0"/>
              <a:ea typeface="Museo Sans 700" charset="0"/>
              <a:cs typeface="Museo Sans 700" charset="0"/>
              <a:sym typeface="Bebas Neue" charset="0"/>
            </a:endParaRPr>
          </a:p>
        </p:txBody>
      </p:sp>
      <p:sp>
        <p:nvSpPr>
          <p:cNvPr id="7" name="&quot;No&quot; Symbol 6"/>
          <p:cNvSpPr/>
          <p:nvPr/>
        </p:nvSpPr>
        <p:spPr>
          <a:xfrm>
            <a:off x="451587" y="2708022"/>
            <a:ext cx="3342253" cy="3316869"/>
          </a:xfrm>
          <a:prstGeom prst="noSmoking">
            <a:avLst/>
          </a:prstGeom>
          <a:solidFill>
            <a:srgbClr val="C0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103163" tIns="51581" rIns="103163" bIns="51581" rtlCol="0" anchor="ctr"/>
          <a:lstStyle/>
          <a:p>
            <a:pPr algn="ctr"/>
            <a:endParaRPr lang="nl-NL">
              <a:solidFill>
                <a:schemeClr val="tx1"/>
              </a:solidFill>
            </a:endParaRPr>
          </a:p>
        </p:txBody>
      </p:sp>
      <p:sp>
        <p:nvSpPr>
          <p:cNvPr id="9" name="Shape 2896"/>
          <p:cNvSpPr/>
          <p:nvPr/>
        </p:nvSpPr>
        <p:spPr>
          <a:xfrm flipV="1">
            <a:off x="6679670" y="2875892"/>
            <a:ext cx="318117" cy="598713"/>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b="1" dirty="0">
              <a:effectLst>
                <a:outerShdw blurRad="38100" dist="12700" dir="5400000" rotWithShape="0">
                  <a:srgbClr val="000000">
                    <a:alpha val="50000"/>
                  </a:srgbClr>
                </a:outerShdw>
              </a:effectLst>
              <a:latin typeface="Gill Sans"/>
              <a:ea typeface="Gill Sans"/>
              <a:cs typeface="Gill Sans"/>
              <a:sym typeface="Gill Sans"/>
            </a:endParaRPr>
          </a:p>
        </p:txBody>
      </p:sp>
      <p:sp>
        <p:nvSpPr>
          <p:cNvPr id="10" name="Rectangle 9"/>
          <p:cNvSpPr>
            <a:spLocks/>
          </p:cNvSpPr>
          <p:nvPr/>
        </p:nvSpPr>
        <p:spPr bwMode="auto">
          <a:xfrm>
            <a:off x="4571999" y="3989766"/>
            <a:ext cx="4570412" cy="1641475"/>
          </a:xfrm>
          <a:prstGeom prst="rect">
            <a:avLst/>
          </a:prstGeom>
          <a:noFill/>
          <a:ln>
            <a:noFill/>
          </a:ln>
          <a:extLst/>
        </p:spPr>
        <p:txBody>
          <a:bodyPr wrap="square" lIns="0" tIns="0" rIns="0" bIns="0" anchor="ctr">
            <a:spAutoFit/>
          </a:bodyPr>
          <a:lstStyle/>
          <a:p>
            <a:pPr algn="ctr" defTabSz="1714500">
              <a:lnSpc>
                <a:spcPts val="3188"/>
              </a:lnSpc>
              <a:defRPr/>
            </a:pPr>
            <a:r>
              <a:rPr lang="en-US" sz="6600" b="1" spc="188" dirty="0" smtClean="0">
                <a:latin typeface="Museo Sans 700" charset="0"/>
                <a:ea typeface="Museo Sans 700" charset="0"/>
                <a:cs typeface="Museo Sans 700" charset="0"/>
                <a:sym typeface="Bebas Neue" charset="0"/>
              </a:rPr>
              <a:t>12.118</a:t>
            </a:r>
            <a:endParaRPr lang="en-US" sz="6600" b="1" spc="188" dirty="0">
              <a:latin typeface="Museo Sans 700" charset="0"/>
              <a:ea typeface="Museo Sans 700" charset="0"/>
              <a:cs typeface="Museo Sans 700" charset="0"/>
              <a:sym typeface="Bebas Neue" charset="0"/>
            </a:endParaRPr>
          </a:p>
          <a:p>
            <a:pPr algn="ctr" defTabSz="1714500">
              <a:lnSpc>
                <a:spcPts val="3188"/>
              </a:lnSpc>
              <a:defRPr/>
            </a:pPr>
            <a:r>
              <a:rPr lang="en-US" sz="3200" b="1" spc="188" dirty="0" err="1" smtClean="0">
                <a:latin typeface="Museo Sans 700" charset="0"/>
                <a:ea typeface="Museo Sans 700" charset="0"/>
                <a:cs typeface="Museo Sans 700" charset="0"/>
                <a:sym typeface="Bebas Neue" charset="0"/>
              </a:rPr>
              <a:t>Woningen</a:t>
            </a:r>
            <a:endParaRPr lang="en-US" sz="3200" b="1" spc="188" dirty="0" smtClean="0">
              <a:latin typeface="Museo Sans 700" charset="0"/>
              <a:ea typeface="Museo Sans 700" charset="0"/>
              <a:cs typeface="Museo Sans 700" charset="0"/>
              <a:sym typeface="Bebas Neue" charset="0"/>
            </a:endParaRPr>
          </a:p>
          <a:p>
            <a:pPr algn="ctr" defTabSz="1714500">
              <a:lnSpc>
                <a:spcPts val="3188"/>
              </a:lnSpc>
              <a:defRPr/>
            </a:pPr>
            <a:endParaRPr lang="en-US" b="1" spc="188" dirty="0" smtClean="0">
              <a:latin typeface="Museo Sans 700" charset="0"/>
              <a:ea typeface="Museo Sans 700" charset="0"/>
              <a:cs typeface="Museo Sans 700" charset="0"/>
              <a:sym typeface="Bebas Neue" charset="0"/>
            </a:endParaRPr>
          </a:p>
          <a:p>
            <a:pPr algn="ctr" defTabSz="1714500">
              <a:lnSpc>
                <a:spcPts val="3188"/>
              </a:lnSpc>
              <a:defRPr/>
            </a:pPr>
            <a:r>
              <a:rPr lang="en-US" b="1" spc="188" dirty="0" smtClean="0">
                <a:latin typeface="Museo Sans 700" charset="0"/>
                <a:ea typeface="Museo Sans 700" charset="0"/>
                <a:cs typeface="Museo Sans 700" charset="0"/>
                <a:sym typeface="Bebas Neue" charset="0"/>
              </a:rPr>
              <a:t>In </a:t>
            </a:r>
            <a:r>
              <a:rPr lang="en-US" b="1" spc="188" dirty="0" err="1" smtClean="0">
                <a:latin typeface="Museo Sans 700" charset="0"/>
                <a:ea typeface="Museo Sans 700" charset="0"/>
                <a:cs typeface="Museo Sans 700" charset="0"/>
                <a:sym typeface="Bebas Neue" charset="0"/>
              </a:rPr>
              <a:t>Leiderdorp</a:t>
            </a:r>
            <a:r>
              <a:rPr lang="en-US" b="1" spc="188" dirty="0" smtClean="0">
                <a:latin typeface="Museo Sans 700" charset="0"/>
                <a:ea typeface="Museo Sans 700" charset="0"/>
                <a:cs typeface="Museo Sans 700" charset="0"/>
                <a:sym typeface="Bebas Neue" charset="0"/>
              </a:rPr>
              <a:t> circa 400 per </a:t>
            </a:r>
            <a:r>
              <a:rPr lang="en-US" b="1" spc="188" dirty="0" err="1" smtClean="0">
                <a:latin typeface="Museo Sans 700" charset="0"/>
                <a:ea typeface="Museo Sans 700" charset="0"/>
                <a:cs typeface="Museo Sans 700" charset="0"/>
                <a:sym typeface="Bebas Neue" charset="0"/>
              </a:rPr>
              <a:t>jaar</a:t>
            </a:r>
            <a:endParaRPr lang="en-US" b="1" spc="188" dirty="0" smtClean="0">
              <a:latin typeface="Museo Sans 700" charset="0"/>
              <a:ea typeface="Museo Sans 700" charset="0"/>
              <a:cs typeface="Museo Sans 700" charset="0"/>
              <a:sym typeface="Bebas Neue" charset="0"/>
            </a:endParaRPr>
          </a:p>
        </p:txBody>
      </p:sp>
      <p:pic>
        <p:nvPicPr>
          <p:cNvPr id="11" name="Picture 2">
            <a:extLst>
              <a:ext uri="{FF2B5EF4-FFF2-40B4-BE49-F238E27FC236}">
                <a16:creationId xmlns="" xmlns:a16="http://schemas.microsoft.com/office/drawing/2014/main" id="{265A5895-AC8D-4B20-99DE-BD5150458B1C}"/>
              </a:ext>
            </a:extLst>
          </p:cNvPr>
          <p:cNvPicPr>
            <a:picLocks noChangeAspect="1" noChangeArrowheads="1"/>
          </p:cNvPicPr>
          <p:nvPr/>
        </p:nvPicPr>
        <p:blipFill>
          <a:blip r:embed="rId4" cstate="print"/>
          <a:srcRect/>
          <a:stretch>
            <a:fillRect/>
          </a:stretch>
        </p:blipFill>
        <p:spPr bwMode="auto">
          <a:xfrm>
            <a:off x="7014875" y="245025"/>
            <a:ext cx="1559833" cy="1259623"/>
          </a:xfrm>
          <a:prstGeom prst="rect">
            <a:avLst/>
          </a:prstGeom>
          <a:noFill/>
          <a:ln w="9525">
            <a:noFill/>
            <a:miter lim="800000"/>
            <a:headEnd/>
            <a:tailEnd/>
          </a:ln>
          <a:effectLst/>
        </p:spPr>
      </p:pic>
      <p:sp>
        <p:nvSpPr>
          <p:cNvPr id="12" name="Rechthoek 11">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5362" name="Picture 2" descr="Afbeeldingsresultaat voor leiderdorp log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716016" y="5989740"/>
            <a:ext cx="3024611" cy="923330"/>
          </a:xfrm>
          <a:prstGeom prst="rect">
            <a:avLst/>
          </a:prstGeom>
          <a:noFill/>
        </p:spPr>
        <p:txBody>
          <a:bodyPr wrap="none" rtlCol="0">
            <a:spAutoFit/>
          </a:bodyPr>
          <a:lstStyle/>
          <a:p>
            <a:r>
              <a:rPr lang="nl-NL" b="1" dirty="0" smtClean="0"/>
              <a:t>Woningsector verbruik (2017)</a:t>
            </a:r>
            <a:r>
              <a:rPr lang="nl-NL" dirty="0" smtClean="0"/>
              <a:t/>
            </a:r>
            <a:br>
              <a:rPr lang="nl-NL" dirty="0" smtClean="0"/>
            </a:br>
            <a:r>
              <a:rPr lang="nl-NL" dirty="0" smtClean="0"/>
              <a:t>Circa 34.000.000 kWh</a:t>
            </a:r>
            <a:br>
              <a:rPr lang="nl-NL" dirty="0" smtClean="0"/>
            </a:br>
            <a:r>
              <a:rPr lang="nl-NL" dirty="0" smtClean="0"/>
              <a:t>Circa 13.000.000 m3 gas</a:t>
            </a:r>
            <a:endParaRPr lang="nl-NL" dirty="0"/>
          </a:p>
        </p:txBody>
      </p:sp>
    </p:spTree>
    <p:extLst>
      <p:ext uri="{BB962C8B-B14F-4D97-AF65-F5344CB8AC3E}">
        <p14:creationId xmlns:p14="http://schemas.microsoft.com/office/powerpoint/2010/main" val="803471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kstvak 5"/>
          <p:cNvSpPr txBox="1">
            <a:spLocks noChangeArrowheads="1"/>
          </p:cNvSpPr>
          <p:nvPr/>
        </p:nvSpPr>
        <p:spPr bwMode="auto">
          <a:xfrm>
            <a:off x="1109663" y="1868488"/>
            <a:ext cx="7416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nl-NL" altLang="nl-NL" sz="1800" b="1" dirty="0">
                <a:latin typeface="Arial" charset="0"/>
              </a:rPr>
              <a:t>Definities</a:t>
            </a:r>
          </a:p>
          <a:p>
            <a:pPr eaLnBrk="1" hangingPunct="1">
              <a:spcBef>
                <a:spcPct val="0"/>
              </a:spcBef>
              <a:buFontTx/>
              <a:buNone/>
            </a:pPr>
            <a:endParaRPr lang="nl-NL" altLang="nl-NL" sz="1800" b="1" dirty="0">
              <a:latin typeface="Arial" charset="0"/>
            </a:endParaRPr>
          </a:p>
          <a:p>
            <a:pPr eaLnBrk="1" hangingPunct="1">
              <a:spcBef>
                <a:spcPct val="0"/>
              </a:spcBef>
              <a:buFontTx/>
              <a:buNone/>
            </a:pPr>
            <a:r>
              <a:rPr lang="nl-NL" altLang="nl-NL" sz="1800" b="1" dirty="0">
                <a:latin typeface="Arial" charset="0"/>
              </a:rPr>
              <a:t>Energieneutraal:</a:t>
            </a:r>
          </a:p>
          <a:p>
            <a:pPr eaLnBrk="1" hangingPunct="1">
              <a:spcBef>
                <a:spcPct val="0"/>
              </a:spcBef>
              <a:buFontTx/>
              <a:buNone/>
            </a:pPr>
            <a:r>
              <a:rPr lang="nl-NL" altLang="nl-NL" sz="1800" dirty="0">
                <a:latin typeface="Arial" charset="0"/>
              </a:rPr>
              <a:t>Dit houdt in dat de woning over het jaar heen voor woning gebonden verbruik (ruimteverwarming, koeling en warm tapwater) net zoveel energie verbruikt als er lokaal duurzaam wordt opgewekt.</a:t>
            </a:r>
            <a:endParaRPr lang="nl-NL" altLang="nl-NL" sz="1800" b="1" dirty="0">
              <a:latin typeface="Arial" charset="0"/>
            </a:endParaRPr>
          </a:p>
          <a:p>
            <a:pPr eaLnBrk="1" hangingPunct="1">
              <a:spcBef>
                <a:spcPct val="0"/>
              </a:spcBef>
              <a:buFontTx/>
              <a:buNone/>
            </a:pPr>
            <a:endParaRPr lang="nl-NL" altLang="nl-NL" sz="1800" b="1" dirty="0">
              <a:latin typeface="Arial" charset="0"/>
            </a:endParaRPr>
          </a:p>
          <a:p>
            <a:pPr eaLnBrk="1" hangingPunct="1">
              <a:spcBef>
                <a:spcPct val="0"/>
              </a:spcBef>
              <a:buFontTx/>
              <a:buNone/>
            </a:pPr>
            <a:r>
              <a:rPr lang="nl-NL" altLang="nl-NL" sz="1800" b="1" dirty="0">
                <a:latin typeface="Arial" charset="0"/>
              </a:rPr>
              <a:t>Nul op de meter:</a:t>
            </a:r>
          </a:p>
          <a:p>
            <a:pPr eaLnBrk="1" hangingPunct="1">
              <a:spcBef>
                <a:spcPct val="0"/>
              </a:spcBef>
              <a:buFontTx/>
              <a:buNone/>
            </a:pPr>
            <a:r>
              <a:rPr lang="nl-NL" altLang="nl-NL" sz="1800" dirty="0">
                <a:latin typeface="Arial" charset="0"/>
              </a:rPr>
              <a:t>Dit houdt in dat de woning over het jaar heen, voor woning gebonden gebruik (ruimteverwarming, koeling en warm tapwater) </a:t>
            </a:r>
            <a:r>
              <a:rPr lang="nl-NL" altLang="nl-NL" sz="1800" b="1" dirty="0">
                <a:latin typeface="Arial" charset="0"/>
              </a:rPr>
              <a:t>en</a:t>
            </a:r>
            <a:r>
              <a:rPr lang="nl-NL" altLang="nl-NL" sz="1800" dirty="0">
                <a:latin typeface="Arial" charset="0"/>
              </a:rPr>
              <a:t> huishoudelijk gebruik (apparaten en verlichting), net zoveel energie verbruikt (of minder) als er lokaal duurzaam wordt opgewekt.</a:t>
            </a:r>
            <a:br>
              <a:rPr lang="nl-NL" altLang="nl-NL" sz="1800" dirty="0">
                <a:latin typeface="Arial" charset="0"/>
              </a:rPr>
            </a:br>
            <a:endParaRPr lang="nl-NL" altLang="nl-NL" sz="1800" b="1" dirty="0">
              <a:latin typeface="Arial" charset="0"/>
            </a:endParaRPr>
          </a:p>
          <a:p>
            <a:pPr eaLnBrk="1" hangingPunct="1">
              <a:spcBef>
                <a:spcPct val="0"/>
              </a:spcBef>
              <a:buFontTx/>
              <a:buNone/>
            </a:pPr>
            <a:r>
              <a:rPr lang="nl-NL" altLang="nl-NL" sz="1800" b="1" dirty="0">
                <a:latin typeface="Arial" charset="0"/>
              </a:rPr>
              <a:t/>
            </a:r>
            <a:br>
              <a:rPr lang="nl-NL" altLang="nl-NL" sz="1800" b="1" dirty="0">
                <a:latin typeface="Arial" charset="0"/>
              </a:rPr>
            </a:br>
            <a:r>
              <a:rPr lang="nl-NL" altLang="nl-NL" sz="1800" b="1" dirty="0">
                <a:latin typeface="Arial" charset="0"/>
              </a:rPr>
              <a:t/>
            </a:r>
            <a:br>
              <a:rPr lang="nl-NL" altLang="nl-NL" sz="1800" b="1" dirty="0">
                <a:latin typeface="Arial" charset="0"/>
              </a:rPr>
            </a:br>
            <a:endParaRPr lang="nl-NL" altLang="nl-NL" sz="1800" b="1" dirty="0">
              <a:latin typeface="Arial" charset="0"/>
            </a:endParaRPr>
          </a:p>
        </p:txBody>
      </p:sp>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sp>
        <p:nvSpPr>
          <p:cNvPr id="8" name="Rechthoek 7">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9" name="Picture 2" descr="Afbeeldingsresultaat voor leiderdorp log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528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kstvak 5"/>
          <p:cNvSpPr txBox="1">
            <a:spLocks noChangeArrowheads="1"/>
          </p:cNvSpPr>
          <p:nvPr/>
        </p:nvSpPr>
        <p:spPr bwMode="auto">
          <a:xfrm>
            <a:off x="1007618" y="1727200"/>
            <a:ext cx="741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nl-NL" altLang="nl-NL" sz="4000" b="1" dirty="0">
                <a:latin typeface="Arial" charset="0"/>
              </a:rPr>
              <a:t/>
            </a:r>
            <a:br>
              <a:rPr lang="nl-NL" altLang="nl-NL" sz="4000" b="1" dirty="0">
                <a:latin typeface="Arial" charset="0"/>
              </a:rPr>
            </a:br>
            <a:r>
              <a:rPr lang="nl-NL" altLang="nl-NL" b="1" dirty="0">
                <a:latin typeface="Arial" charset="0"/>
              </a:rPr>
              <a:t>Hoe realiseer ik </a:t>
            </a:r>
            <a:r>
              <a:rPr lang="nl-NL" altLang="nl-NL" b="1" dirty="0" smtClean="0">
                <a:latin typeface="Arial" charset="0"/>
              </a:rPr>
              <a:t>stapsgewijs </a:t>
            </a:r>
            <a:r>
              <a:rPr lang="nl-NL" altLang="nl-NL" b="1" dirty="0">
                <a:latin typeface="Arial" charset="0"/>
              </a:rPr>
              <a:t>een </a:t>
            </a:r>
            <a:br>
              <a:rPr lang="nl-NL" altLang="nl-NL" b="1" dirty="0">
                <a:latin typeface="Arial" charset="0"/>
              </a:rPr>
            </a:br>
            <a:r>
              <a:rPr lang="nl-NL" altLang="nl-NL" b="1" dirty="0" smtClean="0">
                <a:latin typeface="Arial" charset="0"/>
              </a:rPr>
              <a:t>woning zonder aardgas?</a:t>
            </a:r>
            <a:r>
              <a:rPr lang="nl-NL" altLang="nl-NL" sz="4000" b="1" dirty="0">
                <a:latin typeface="Arial" charset="0"/>
              </a:rPr>
              <a:t/>
            </a:r>
            <a:br>
              <a:rPr lang="nl-NL" altLang="nl-NL" sz="4000" b="1" dirty="0">
                <a:latin typeface="Arial" charset="0"/>
              </a:rPr>
            </a:br>
            <a:endParaRPr lang="nl-NL" altLang="nl-NL" sz="4000" b="1" dirty="0">
              <a:latin typeface="Arial" charset="0"/>
            </a:endParaRPr>
          </a:p>
        </p:txBody>
      </p:sp>
      <p:pic>
        <p:nvPicPr>
          <p:cNvPr id="6" name="Picture 2"/>
          <p:cNvPicPr>
            <a:picLocks noChangeAspect="1" noChangeArrowheads="1"/>
          </p:cNvPicPr>
          <p:nvPr/>
        </p:nvPicPr>
        <p:blipFill>
          <a:blip r:embed="rId3" cstate="print"/>
          <a:srcRect/>
          <a:stretch>
            <a:fillRect/>
          </a:stretch>
        </p:blipFill>
        <p:spPr bwMode="auto">
          <a:xfrm>
            <a:off x="7014875" y="245025"/>
            <a:ext cx="1559833" cy="1259623"/>
          </a:xfrm>
          <a:prstGeom prst="rect">
            <a:avLst/>
          </a:prstGeom>
          <a:noFill/>
          <a:ln w="9525">
            <a:noFill/>
            <a:miter lim="800000"/>
            <a:headEnd/>
            <a:tailEnd/>
          </a:ln>
          <a:effectLst/>
        </p:spPr>
      </p:pic>
      <p:pic>
        <p:nvPicPr>
          <p:cNvPr id="7" name="Picture 2" descr="http://040energie.nl/wp040/wp-content/uploads/2015/10/energiesprong.png">
            <a:extLst>
              <a:ext uri="{FF2B5EF4-FFF2-40B4-BE49-F238E27FC236}">
                <a16:creationId xmlns="" xmlns:a16="http://schemas.microsoft.com/office/drawing/2014/main" id="{BAA9ED9E-DA42-4CE0-9C73-9765A4631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025024"/>
            <a:ext cx="4716016"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http://www.energiesprong.eu/wp-content/uploads/2015/04/Nieuw_Buinen.jpg">
            <a:extLst>
              <a:ext uri="{FF2B5EF4-FFF2-40B4-BE49-F238E27FC236}">
                <a16:creationId xmlns="" xmlns:a16="http://schemas.microsoft.com/office/drawing/2014/main" id="{B52B3743-B991-4983-B1FC-C7B9E53A21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04387"/>
            <a:ext cx="4427984"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hoek 7">
            <a:extLst>
              <a:ext uri="{FF2B5EF4-FFF2-40B4-BE49-F238E27FC236}">
                <a16:creationId xmlns="" xmlns:a16="http://schemas.microsoft.com/office/drawing/2014/main" id="{F07A0079-83D6-465A-A2D9-AEC2A80BE257}"/>
              </a:ext>
            </a:extLst>
          </p:cNvPr>
          <p:cNvSpPr/>
          <p:nvPr/>
        </p:nvSpPr>
        <p:spPr>
          <a:xfrm flipV="1">
            <a:off x="0" y="1602827"/>
            <a:ext cx="9143999" cy="4571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1" name="Picture 2" descr="Afbeeldingsresultaat voor leiderdorp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268" b="8339"/>
          <a:stretch/>
        </p:blipFill>
        <p:spPr bwMode="auto">
          <a:xfrm>
            <a:off x="280666" y="330493"/>
            <a:ext cx="1410189" cy="115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506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108519" y="0"/>
            <a:ext cx="9252520" cy="6858000"/>
          </a:xfrm>
          <a:prstGeom prst="rect">
            <a:avLst/>
          </a:prstGeom>
        </p:spPr>
      </p:pic>
    </p:spTree>
    <p:extLst>
      <p:ext uri="{BB962C8B-B14F-4D97-AF65-F5344CB8AC3E}">
        <p14:creationId xmlns:p14="http://schemas.microsoft.com/office/powerpoint/2010/main" val="4027071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489</TotalTime>
  <Words>3191</Words>
  <Application>Microsoft Office PowerPoint</Application>
  <PresentationFormat>Diavoorstelling (4:3)</PresentationFormat>
  <Paragraphs>246</Paragraphs>
  <Slides>20</Slides>
  <Notes>15</Notes>
  <HiddenSlides>0</HiddenSlides>
  <MMClips>0</MMClips>
  <ScaleCrop>false</ScaleCrop>
  <HeadingPairs>
    <vt:vector size="8" baseType="variant">
      <vt:variant>
        <vt:lpstr>Gebruikte lettertypen</vt:lpstr>
      </vt:variant>
      <vt:variant>
        <vt:i4>8</vt:i4>
      </vt:variant>
      <vt:variant>
        <vt:lpstr>Thema</vt:lpstr>
      </vt:variant>
      <vt:variant>
        <vt:i4>1</vt:i4>
      </vt:variant>
      <vt:variant>
        <vt:lpstr>Ingesloten OLE-bronprogramma's</vt:lpstr>
      </vt:variant>
      <vt:variant>
        <vt:i4>1</vt:i4>
      </vt:variant>
      <vt:variant>
        <vt:lpstr>Diatitels</vt:lpstr>
      </vt:variant>
      <vt:variant>
        <vt:i4>20</vt:i4>
      </vt:variant>
    </vt:vector>
  </HeadingPairs>
  <TitlesOfParts>
    <vt:vector size="30" baseType="lpstr">
      <vt:lpstr>Arial</vt:lpstr>
      <vt:lpstr>Bebas Neue</vt:lpstr>
      <vt:lpstr>Calibri</vt:lpstr>
      <vt:lpstr>Gill Sans</vt:lpstr>
      <vt:lpstr>Museo Sans 500</vt:lpstr>
      <vt:lpstr>Museo Sans 700</vt:lpstr>
      <vt:lpstr>Poppins Light</vt:lpstr>
      <vt:lpstr>Times New Roman</vt:lpstr>
      <vt:lpstr>Kantoorthema</vt:lpstr>
      <vt:lpstr>Werkblad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Michiel de Soet</dc:creator>
  <cp:lastModifiedBy>Raoul</cp:lastModifiedBy>
  <cp:revision>115</cp:revision>
  <dcterms:created xsi:type="dcterms:W3CDTF">2017-09-19T09:24:08Z</dcterms:created>
  <dcterms:modified xsi:type="dcterms:W3CDTF">2018-09-28T14:41:19Z</dcterms:modified>
</cp:coreProperties>
</file>